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4" r:id="rId2"/>
  </p:sldMasterIdLst>
  <p:notesMasterIdLst>
    <p:notesMasterId r:id="rId42"/>
  </p:notesMasterIdLst>
  <p:sldIdLst>
    <p:sldId id="1027" r:id="rId3"/>
    <p:sldId id="616" r:id="rId4"/>
    <p:sldId id="619" r:id="rId5"/>
    <p:sldId id="1038" r:id="rId6"/>
    <p:sldId id="1035" r:id="rId7"/>
    <p:sldId id="1037" r:id="rId8"/>
    <p:sldId id="1036" r:id="rId9"/>
    <p:sldId id="697" r:id="rId10"/>
    <p:sldId id="1031" r:id="rId11"/>
    <p:sldId id="838" r:id="rId12"/>
    <p:sldId id="646" r:id="rId13"/>
    <p:sldId id="875" r:id="rId14"/>
    <p:sldId id="928" r:id="rId15"/>
    <p:sldId id="771" r:id="rId16"/>
    <p:sldId id="1032" r:id="rId17"/>
    <p:sldId id="950" r:id="rId18"/>
    <p:sldId id="585" r:id="rId19"/>
    <p:sldId id="931" r:id="rId20"/>
    <p:sldId id="951" r:id="rId21"/>
    <p:sldId id="629" r:id="rId22"/>
    <p:sldId id="691" r:id="rId23"/>
    <p:sldId id="991" r:id="rId24"/>
    <p:sldId id="996" r:id="rId25"/>
    <p:sldId id="259" r:id="rId26"/>
    <p:sldId id="1000" r:id="rId27"/>
    <p:sldId id="1011" r:id="rId28"/>
    <p:sldId id="1002" r:id="rId29"/>
    <p:sldId id="1004" r:id="rId30"/>
    <p:sldId id="867" r:id="rId31"/>
    <p:sldId id="656" r:id="rId32"/>
    <p:sldId id="938" r:id="rId33"/>
    <p:sldId id="1039" r:id="rId34"/>
    <p:sldId id="914" r:id="rId35"/>
    <p:sldId id="915" r:id="rId36"/>
    <p:sldId id="912" r:id="rId37"/>
    <p:sldId id="460" r:id="rId38"/>
    <p:sldId id="1030" r:id="rId39"/>
    <p:sldId id="615" r:id="rId40"/>
    <p:sldId id="1034" r:id="rId41"/>
  </p:sldIdLst>
  <p:sldSz cx="9144000" cy="6858000" type="screen4x3"/>
  <p:notesSz cx="6858000" cy="9144000"/>
  <p:defaultTextStyle>
    <a:defPPr>
      <a:defRPr lang="pl-PL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Bez stylu, siatka tabeli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Styl pośredni 2 — Ak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 pośredni 2 — Ak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8FB837D-C827-4EFA-A057-4D05807E0F7C}" styleName="Styl z motywem 1 — Ak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7853C-536D-4A76-A0AE-DD22124D55A5}" styleName="Styl z motywem 1 — Ak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202B0CA-FC54-4496-8BCA-5EF66A818D29}" styleName="Styl ciemny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46F890A9-2807-4EBB-B81D-B2AA78EC7F39}" styleName="Styl ciemny 2 - Akcent 5/Ak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Styl ciemny 2 - Akcent 3/Ak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Styl ciemny 2 - Akcent 1/Ak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D7AC3CCA-C797-4891-BE02-D94E43425B78}" styleName="Styl pośredni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5" autoAdjust="0"/>
    <p:restoredTop sz="90207" autoAdjust="0"/>
  </p:normalViewPr>
  <p:slideViewPr>
    <p:cSldViewPr>
      <p:cViewPr varScale="1">
        <p:scale>
          <a:sx n="143" d="100"/>
          <a:sy n="143" d="100"/>
        </p:scale>
        <p:origin x="2372" y="3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16248"/>
    </p:cViewPr>
  </p:sorterViewPr>
  <p:notesViewPr>
    <p:cSldViewPr>
      <p:cViewPr varScale="1">
        <p:scale>
          <a:sx n="54" d="100"/>
          <a:sy n="54" d="100"/>
        </p:scale>
        <p:origin x="-253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C6546567-A933-4485-89A1-CF25B51C765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6633DCE8-9958-474E-9532-95C7CD776A2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FDC7AD5-7500-43FD-8DF3-C39E5223500F}" type="datetimeFigureOut">
              <a:rPr lang="pl-PL"/>
              <a:pPr>
                <a:defRPr/>
              </a:pPr>
              <a:t>23.02.2025</a:t>
            </a:fld>
            <a:endParaRPr lang="pl-PL"/>
          </a:p>
        </p:txBody>
      </p:sp>
      <p:sp>
        <p:nvSpPr>
          <p:cNvPr id="4" name="Symbol zastępczy obrazu slajdu 3">
            <a:extLst>
              <a:ext uri="{FF2B5EF4-FFF2-40B4-BE49-F238E27FC236}">
                <a16:creationId xmlns:a16="http://schemas.microsoft.com/office/drawing/2014/main" id="{9ADBAFDA-D87B-418F-8054-B41C7E20EC0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l-PL" noProof="0"/>
          </a:p>
        </p:txBody>
      </p:sp>
      <p:sp>
        <p:nvSpPr>
          <p:cNvPr id="5" name="Symbol zastępczy notatek 4">
            <a:extLst>
              <a:ext uri="{FF2B5EF4-FFF2-40B4-BE49-F238E27FC236}">
                <a16:creationId xmlns:a16="http://schemas.microsoft.com/office/drawing/2014/main" id="{C3943518-9811-41CC-80D7-A7A196F54F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noProof="0"/>
              <a:t>Kliknij, aby edytować style wzorca tekstu</a:t>
            </a:r>
          </a:p>
          <a:p>
            <a:pPr lvl="1"/>
            <a:r>
              <a:rPr lang="pl-PL" noProof="0"/>
              <a:t>Drugi poziom</a:t>
            </a:r>
          </a:p>
          <a:p>
            <a:pPr lvl="2"/>
            <a:r>
              <a:rPr lang="pl-PL" noProof="0"/>
              <a:t>Trzeci poziom</a:t>
            </a:r>
          </a:p>
          <a:p>
            <a:pPr lvl="3"/>
            <a:r>
              <a:rPr lang="pl-PL" noProof="0"/>
              <a:t>Czwarty poziom</a:t>
            </a:r>
          </a:p>
          <a:p>
            <a:pPr lvl="4"/>
            <a:r>
              <a:rPr lang="pl-PL" noProof="0"/>
              <a:t>Piąty poziom</a:t>
            </a: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82561452-367B-4E65-A117-1719FDB9687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D29A7776-12FC-45F6-8591-D5891FF0AC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60F2661-96E3-448E-AA65-70F108BBD8E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ymbol zastępczy obrazu slajdu 1">
            <a:extLst>
              <a:ext uri="{FF2B5EF4-FFF2-40B4-BE49-F238E27FC236}">
                <a16:creationId xmlns:a16="http://schemas.microsoft.com/office/drawing/2014/main" id="{8D858BE5-833B-46EB-B98B-19A0AA62C02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Symbol zastępczy notatek 2">
            <a:extLst>
              <a:ext uri="{FF2B5EF4-FFF2-40B4-BE49-F238E27FC236}">
                <a16:creationId xmlns:a16="http://schemas.microsoft.com/office/drawing/2014/main" id="{7F9350E6-28C9-49C4-998A-4CB7CB8620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l-PL" altLang="pl-PL" dirty="0"/>
          </a:p>
        </p:txBody>
      </p:sp>
      <p:sp>
        <p:nvSpPr>
          <p:cNvPr id="7172" name="Symbol zastępczy numeru slajdu 3">
            <a:extLst>
              <a:ext uri="{FF2B5EF4-FFF2-40B4-BE49-F238E27FC236}">
                <a16:creationId xmlns:a16="http://schemas.microsoft.com/office/drawing/2014/main" id="{3EFF5B1F-325F-49C6-B6B1-3330A6967E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AA20797-29D1-4418-B0B7-11D75C3CA39C}" type="slidenum">
              <a:rPr lang="pl-PL" alt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pl-PL" altLang="pl-P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ymbol zastępczy obrazu slajd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Symbol zastępczy notatek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l-PL" altLang="pl-PL" dirty="0"/>
          </a:p>
        </p:txBody>
      </p:sp>
      <p:sp>
        <p:nvSpPr>
          <p:cNvPr id="47108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4A12EB7-BCA0-4975-A072-C80B15B00942}" type="slidenum">
              <a:rPr lang="pl-PL" smtClean="0"/>
              <a:pPr>
                <a:defRPr/>
              </a:pPr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614159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ymbol zastępczy obrazu slajdu 1">
            <a:extLst>
              <a:ext uri="{FF2B5EF4-FFF2-40B4-BE49-F238E27FC236}">
                <a16:creationId xmlns:a16="http://schemas.microsoft.com/office/drawing/2014/main" id="{74F758A1-A09C-4156-AE25-5D2DAF9C303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Symbol zastępczy notatek 2">
            <a:extLst>
              <a:ext uri="{FF2B5EF4-FFF2-40B4-BE49-F238E27FC236}">
                <a16:creationId xmlns:a16="http://schemas.microsoft.com/office/drawing/2014/main" id="{44F1FA08-5AE2-4970-8741-F897F0114E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l-PL" altLang="pl-PL"/>
          </a:p>
        </p:txBody>
      </p:sp>
      <p:sp>
        <p:nvSpPr>
          <p:cNvPr id="25604" name="Symbol zastępczy numeru slajdu 3">
            <a:extLst>
              <a:ext uri="{FF2B5EF4-FFF2-40B4-BE49-F238E27FC236}">
                <a16:creationId xmlns:a16="http://schemas.microsoft.com/office/drawing/2014/main" id="{68412F97-D5C8-4C59-9894-A33B9B91937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05ED016-1B16-4CA5-99E9-7C0F734C70C0}" type="slidenum">
              <a:rPr lang="pl-PL" alt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41839072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ymbol zastępczy obrazu slajdu 1">
            <a:extLst>
              <a:ext uri="{FF2B5EF4-FFF2-40B4-BE49-F238E27FC236}">
                <a16:creationId xmlns:a16="http://schemas.microsoft.com/office/drawing/2014/main" id="{A5B1AAB4-21E4-4267-83F6-F875E7D1A97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Symbol zastępczy notatek 2">
            <a:extLst>
              <a:ext uri="{FF2B5EF4-FFF2-40B4-BE49-F238E27FC236}">
                <a16:creationId xmlns:a16="http://schemas.microsoft.com/office/drawing/2014/main" id="{9CFFF8EB-C1DD-468F-98B5-2D6999EAAF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l-PL" altLang="pl-PL"/>
          </a:p>
        </p:txBody>
      </p:sp>
      <p:sp>
        <p:nvSpPr>
          <p:cNvPr id="52228" name="Symbol zastępczy numeru slajdu 3">
            <a:extLst>
              <a:ext uri="{FF2B5EF4-FFF2-40B4-BE49-F238E27FC236}">
                <a16:creationId xmlns:a16="http://schemas.microsoft.com/office/drawing/2014/main" id="{3FF02BC4-A7CE-40F7-8215-6C5C88241A9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6DD7E66-0D09-4884-8171-5DADF5856EEC}" type="slidenum">
              <a:rPr lang="pl-PL" alt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pl-PL" altLang="pl-P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ymbol zastępczy obrazu slajdu 1">
            <a:extLst>
              <a:ext uri="{FF2B5EF4-FFF2-40B4-BE49-F238E27FC236}">
                <a16:creationId xmlns:a16="http://schemas.microsoft.com/office/drawing/2014/main" id="{4AB6F88E-4BAE-4E92-8003-F95E308DE3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Symbol zastępczy notatek 2">
            <a:extLst>
              <a:ext uri="{FF2B5EF4-FFF2-40B4-BE49-F238E27FC236}">
                <a16:creationId xmlns:a16="http://schemas.microsoft.com/office/drawing/2014/main" id="{BB650E98-A4AD-4054-B5D5-3FFA598FFA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l-PL" altLang="pl-PL"/>
          </a:p>
        </p:txBody>
      </p:sp>
      <p:sp>
        <p:nvSpPr>
          <p:cNvPr id="19460" name="Symbol zastępczy numeru slajdu 3">
            <a:extLst>
              <a:ext uri="{FF2B5EF4-FFF2-40B4-BE49-F238E27FC236}">
                <a16:creationId xmlns:a16="http://schemas.microsoft.com/office/drawing/2014/main" id="{918BE239-FC43-4F6E-A4D2-A1F5909AA0B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7799047-A91F-4B1D-A115-F8504254DE26}" type="slidenum">
              <a:rPr lang="pl-PL" alt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2566401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ymbol zastępczy obrazu slajdu 1">
            <a:extLst>
              <a:ext uri="{FF2B5EF4-FFF2-40B4-BE49-F238E27FC236}">
                <a16:creationId xmlns:a16="http://schemas.microsoft.com/office/drawing/2014/main" id="{13D42AAB-2445-493B-AA6D-8A9CE105C0A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Symbol zastępczy notatek 2">
            <a:extLst>
              <a:ext uri="{FF2B5EF4-FFF2-40B4-BE49-F238E27FC236}">
                <a16:creationId xmlns:a16="http://schemas.microsoft.com/office/drawing/2014/main" id="{10BD543A-D6FD-4AA2-89EB-CCFBCFB77A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l-PL" altLang="pl-PL"/>
          </a:p>
        </p:txBody>
      </p:sp>
      <p:sp>
        <p:nvSpPr>
          <p:cNvPr id="31748" name="Symbol zastępczy numeru slajdu 3">
            <a:extLst>
              <a:ext uri="{FF2B5EF4-FFF2-40B4-BE49-F238E27FC236}">
                <a16:creationId xmlns:a16="http://schemas.microsoft.com/office/drawing/2014/main" id="{AE4A6E07-505D-4CE2-B937-6E987239354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8B07087-67D4-4F8E-A9CB-153AFF71647A}" type="slidenum">
              <a:rPr lang="pl-PL" alt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2073935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3262F-974D-403C-8194-2CBF997F89CD}" type="slidenum">
              <a:rPr lang="pl-PL" smtClean="0"/>
              <a:t>24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74606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ymbol zastępczy obrazu slajdu 1">
            <a:extLst>
              <a:ext uri="{FF2B5EF4-FFF2-40B4-BE49-F238E27FC236}">
                <a16:creationId xmlns:a16="http://schemas.microsoft.com/office/drawing/2014/main" id="{EDDC0471-ED17-4233-8BE0-519591D3A0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Symbol zastępczy notatek 2">
            <a:extLst>
              <a:ext uri="{FF2B5EF4-FFF2-40B4-BE49-F238E27FC236}">
                <a16:creationId xmlns:a16="http://schemas.microsoft.com/office/drawing/2014/main" id="{791A3063-649E-428E-A0B2-FF6D1FC671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l-PL" altLang="pl-PL"/>
          </a:p>
        </p:txBody>
      </p:sp>
      <p:sp>
        <p:nvSpPr>
          <p:cNvPr id="58372" name="Symbol zastępczy numeru slajdu 3">
            <a:extLst>
              <a:ext uri="{FF2B5EF4-FFF2-40B4-BE49-F238E27FC236}">
                <a16:creationId xmlns:a16="http://schemas.microsoft.com/office/drawing/2014/main" id="{4ECE69A1-C0FF-4681-919D-F512BF550B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E91B352-9771-4272-A2AB-B9850E69DF7A}" type="slidenum">
              <a:rPr lang="pl-PL" alt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805627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3262F-974D-403C-8194-2CBF997F89CD}" type="slidenum">
              <a:rPr lang="pl-PL" smtClean="0"/>
              <a:t>27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77775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ymbol zastępczy obrazu slajdu 1">
            <a:extLst>
              <a:ext uri="{FF2B5EF4-FFF2-40B4-BE49-F238E27FC236}">
                <a16:creationId xmlns:a16="http://schemas.microsoft.com/office/drawing/2014/main" id="{528A1CEF-683D-4EC4-BC56-34B78EAB226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Symbol zastępczy notatek 2">
            <a:extLst>
              <a:ext uri="{FF2B5EF4-FFF2-40B4-BE49-F238E27FC236}">
                <a16:creationId xmlns:a16="http://schemas.microsoft.com/office/drawing/2014/main" id="{96F24A42-CBD8-4649-9B29-15F545421C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l-PL" altLang="pl-PL"/>
          </a:p>
        </p:txBody>
      </p:sp>
      <p:sp>
        <p:nvSpPr>
          <p:cNvPr id="66564" name="Symbol zastępczy numeru slajdu 3">
            <a:extLst>
              <a:ext uri="{FF2B5EF4-FFF2-40B4-BE49-F238E27FC236}">
                <a16:creationId xmlns:a16="http://schemas.microsoft.com/office/drawing/2014/main" id="{EF371565-B0B0-4AEF-BBAA-B564EEC44E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8AD7064-6B34-4094-8E9C-6BC12B07D869}" type="slidenum">
              <a:rPr lang="pl-PL" alt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9173744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ymbol zastępczy obrazu slajdu 1">
            <a:extLst>
              <a:ext uri="{FF2B5EF4-FFF2-40B4-BE49-F238E27FC236}">
                <a16:creationId xmlns:a16="http://schemas.microsoft.com/office/drawing/2014/main" id="{51E907FE-F23E-4769-AD02-7C3F59C90A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Symbol zastępczy notatek 2">
            <a:extLst>
              <a:ext uri="{FF2B5EF4-FFF2-40B4-BE49-F238E27FC236}">
                <a16:creationId xmlns:a16="http://schemas.microsoft.com/office/drawing/2014/main" id="{1449213D-545E-4DF5-99A7-9F7EDCA926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l-PL" altLang="pl-PL"/>
          </a:p>
        </p:txBody>
      </p:sp>
      <p:sp>
        <p:nvSpPr>
          <p:cNvPr id="62468" name="Symbol zastępczy numeru slajdu 3">
            <a:extLst>
              <a:ext uri="{FF2B5EF4-FFF2-40B4-BE49-F238E27FC236}">
                <a16:creationId xmlns:a16="http://schemas.microsoft.com/office/drawing/2014/main" id="{7C58FF47-647F-44AC-B64F-A71524A579F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C659E03-FB78-4049-9A8A-870E55B6823B}" type="slidenum">
              <a:rPr lang="pl-PL" alt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pl-PL" alt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ymbol zastępczy obrazu slajdu 1">
            <a:extLst>
              <a:ext uri="{FF2B5EF4-FFF2-40B4-BE49-F238E27FC236}">
                <a16:creationId xmlns:a16="http://schemas.microsoft.com/office/drawing/2014/main" id="{83E3084F-874B-4CBE-AA44-F08FC7084B7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Symbol zastępczy notatek 2">
            <a:extLst>
              <a:ext uri="{FF2B5EF4-FFF2-40B4-BE49-F238E27FC236}">
                <a16:creationId xmlns:a16="http://schemas.microsoft.com/office/drawing/2014/main" id="{8A1A52A7-B3ED-43E6-B0F5-6A97FF53CD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l-PL" altLang="pl-PL"/>
          </a:p>
        </p:txBody>
      </p:sp>
      <p:sp>
        <p:nvSpPr>
          <p:cNvPr id="11268" name="Symbol zastępczy numeru slajdu 3">
            <a:extLst>
              <a:ext uri="{FF2B5EF4-FFF2-40B4-BE49-F238E27FC236}">
                <a16:creationId xmlns:a16="http://schemas.microsoft.com/office/drawing/2014/main" id="{85DB5263-3016-458A-A706-AB91C774E0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F279FF0-6A59-4BBF-B1B7-F75B492D4697}" type="slidenum">
              <a:rPr lang="pl-PL" alt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pl-PL" altLang="pl-PL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ymbol zastępczy obrazu slajdu 1">
            <a:extLst>
              <a:ext uri="{FF2B5EF4-FFF2-40B4-BE49-F238E27FC236}">
                <a16:creationId xmlns:a16="http://schemas.microsoft.com/office/drawing/2014/main" id="{50B5E393-CD3B-4FF9-8447-4F5219088D0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Symbol zastępczy notatek 2">
            <a:extLst>
              <a:ext uri="{FF2B5EF4-FFF2-40B4-BE49-F238E27FC236}">
                <a16:creationId xmlns:a16="http://schemas.microsoft.com/office/drawing/2014/main" id="{309A0CE8-C7DA-4926-9E2D-817FEA1325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pl-PL" altLang="pl-PL" dirty="0"/>
          </a:p>
        </p:txBody>
      </p:sp>
      <p:sp>
        <p:nvSpPr>
          <p:cNvPr id="5124" name="Symbol zastępczy numeru slajdu 3">
            <a:extLst>
              <a:ext uri="{FF2B5EF4-FFF2-40B4-BE49-F238E27FC236}">
                <a16:creationId xmlns:a16="http://schemas.microsoft.com/office/drawing/2014/main" id="{A58458E0-E64B-4307-8E6C-955EC4D2A84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6281A33-8058-4532-AE66-62C8C3816782}" type="slidenum">
              <a:rPr lang="pl-PL" alt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218586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1068D0-E7ED-5479-EA74-B7BEE2C28A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ymbol zastępczy obrazu slajdu 1">
            <a:extLst>
              <a:ext uri="{FF2B5EF4-FFF2-40B4-BE49-F238E27FC236}">
                <a16:creationId xmlns:a16="http://schemas.microsoft.com/office/drawing/2014/main" id="{C2BE6F58-BA4E-19A7-8CBC-8905354512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Symbol zastępczy notatek 2">
            <a:extLst>
              <a:ext uri="{FF2B5EF4-FFF2-40B4-BE49-F238E27FC236}">
                <a16:creationId xmlns:a16="http://schemas.microsoft.com/office/drawing/2014/main" id="{3AC04535-39CE-DF7D-3E2E-30962975E0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l-PL" altLang="pl-PL" dirty="0"/>
          </a:p>
        </p:txBody>
      </p:sp>
      <p:sp>
        <p:nvSpPr>
          <p:cNvPr id="74756" name="Symbol zastępczy numeru slajdu 3">
            <a:extLst>
              <a:ext uri="{FF2B5EF4-FFF2-40B4-BE49-F238E27FC236}">
                <a16:creationId xmlns:a16="http://schemas.microsoft.com/office/drawing/2014/main" id="{E506E513-B93B-F4AF-2A06-30F532AA4D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138156E-A013-49E8-A63D-5A5DEB792477}" type="slidenum">
              <a:rPr lang="pl-PL" alt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9143359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ymbol zastępczy obrazu slajdu 1">
            <a:extLst>
              <a:ext uri="{FF2B5EF4-FFF2-40B4-BE49-F238E27FC236}">
                <a16:creationId xmlns:a16="http://schemas.microsoft.com/office/drawing/2014/main" id="{50B5E393-CD3B-4FF9-8447-4F5219088D0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Symbol zastępczy notatek 2">
            <a:extLst>
              <a:ext uri="{FF2B5EF4-FFF2-40B4-BE49-F238E27FC236}">
                <a16:creationId xmlns:a16="http://schemas.microsoft.com/office/drawing/2014/main" id="{309A0CE8-C7DA-4926-9E2D-817FEA1325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l-PL" altLang="pl-PL"/>
          </a:p>
        </p:txBody>
      </p:sp>
      <p:sp>
        <p:nvSpPr>
          <p:cNvPr id="5124" name="Symbol zastępczy numeru slajdu 3">
            <a:extLst>
              <a:ext uri="{FF2B5EF4-FFF2-40B4-BE49-F238E27FC236}">
                <a16:creationId xmlns:a16="http://schemas.microsoft.com/office/drawing/2014/main" id="{A58458E0-E64B-4307-8E6C-955EC4D2A84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6281A33-8058-4532-AE66-62C8C3816782}" type="slidenum">
              <a:rPr lang="pl-PL" alt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8148980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ymbol zastępczy obrazu slajdu 1">
            <a:extLst>
              <a:ext uri="{FF2B5EF4-FFF2-40B4-BE49-F238E27FC236}">
                <a16:creationId xmlns:a16="http://schemas.microsoft.com/office/drawing/2014/main" id="{0737E10F-F040-4320-BFEC-4F4007DD759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Symbol zastępczy notatek 2">
            <a:extLst>
              <a:ext uri="{FF2B5EF4-FFF2-40B4-BE49-F238E27FC236}">
                <a16:creationId xmlns:a16="http://schemas.microsoft.com/office/drawing/2014/main" id="{A739B319-0319-4DC6-9005-67A827072C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l-PL" altLang="pl-PL"/>
          </a:p>
        </p:txBody>
      </p:sp>
      <p:sp>
        <p:nvSpPr>
          <p:cNvPr id="29700" name="Symbol zastępczy numeru slajdu 3">
            <a:extLst>
              <a:ext uri="{FF2B5EF4-FFF2-40B4-BE49-F238E27FC236}">
                <a16:creationId xmlns:a16="http://schemas.microsoft.com/office/drawing/2014/main" id="{B613AB19-F70D-4918-AB88-D778F032ED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E7A3EBE-B7C0-45AB-9487-EE46845B70FF}" type="slidenum">
              <a:rPr lang="pl-PL" alt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408982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C63A95-A210-A9CF-3D42-F22C56F4AB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8DC70F70-FCA5-8051-70D8-E9C100CF7D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77990407-18CC-345B-F720-2C08FBC5EA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0640270-B1E5-EFC1-02F0-D00D70D3601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05BDC-4958-4359-A87A-2050A5F9469D}" type="slidenum">
              <a:rPr lang="pl-PL" smtClean="0"/>
              <a:t>12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451761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A10C5-974C-41B0-93A4-BDD97DC2942E}" type="slidenum">
              <a:rPr lang="pl-PL" smtClean="0"/>
              <a:t>14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118128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ymbol zastępczy obrazu slajdu 1">
            <a:extLst>
              <a:ext uri="{FF2B5EF4-FFF2-40B4-BE49-F238E27FC236}">
                <a16:creationId xmlns:a16="http://schemas.microsoft.com/office/drawing/2014/main" id="{74F758A1-A09C-4156-AE25-5D2DAF9C303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Symbol zastępczy notatek 2">
            <a:extLst>
              <a:ext uri="{FF2B5EF4-FFF2-40B4-BE49-F238E27FC236}">
                <a16:creationId xmlns:a16="http://schemas.microsoft.com/office/drawing/2014/main" id="{44F1FA08-5AE2-4970-8741-F897F0114E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l-PL" altLang="pl-PL"/>
          </a:p>
        </p:txBody>
      </p:sp>
      <p:sp>
        <p:nvSpPr>
          <p:cNvPr id="25604" name="Symbol zastępczy numeru slajdu 3">
            <a:extLst>
              <a:ext uri="{FF2B5EF4-FFF2-40B4-BE49-F238E27FC236}">
                <a16:creationId xmlns:a16="http://schemas.microsoft.com/office/drawing/2014/main" id="{68412F97-D5C8-4C59-9894-A33B9B91937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05ED016-1B16-4CA5-99E9-7C0F734C70C0}" type="slidenum">
              <a:rPr lang="pl-PL" alt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42507655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ymbol zastępczy obrazu slajdu 1">
            <a:extLst>
              <a:ext uri="{FF2B5EF4-FFF2-40B4-BE49-F238E27FC236}">
                <a16:creationId xmlns:a16="http://schemas.microsoft.com/office/drawing/2014/main" id="{74F758A1-A09C-4156-AE25-5D2DAF9C303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Symbol zastępczy notatek 2">
            <a:extLst>
              <a:ext uri="{FF2B5EF4-FFF2-40B4-BE49-F238E27FC236}">
                <a16:creationId xmlns:a16="http://schemas.microsoft.com/office/drawing/2014/main" id="{44F1FA08-5AE2-4970-8741-F897F0114E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l-PL" altLang="pl-PL"/>
          </a:p>
        </p:txBody>
      </p:sp>
      <p:sp>
        <p:nvSpPr>
          <p:cNvPr id="25604" name="Symbol zastępczy numeru slajdu 3">
            <a:extLst>
              <a:ext uri="{FF2B5EF4-FFF2-40B4-BE49-F238E27FC236}">
                <a16:creationId xmlns:a16="http://schemas.microsoft.com/office/drawing/2014/main" id="{68412F97-D5C8-4C59-9894-A33B9B91937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05ED016-1B16-4CA5-99E9-7C0F734C70C0}" type="slidenum">
              <a:rPr lang="pl-PL" alt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915762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A467D5F4-43F3-40FC-A5FA-C1E260FE7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11695-5205-4CCD-8666-C722F2471873}" type="datetimeFigureOut">
              <a:rPr lang="pl-PL"/>
              <a:pPr>
                <a:defRPr/>
              </a:pPr>
              <a:t>23.02.2025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BCAF348-7FFD-4DE2-B738-64F464008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8AC8D9D-14F1-4EB7-9E17-97DC1FB17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9BFF0-9AAB-4733-8C15-7CA908465112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65292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3BCBE8B-F525-456B-819E-6A3BB4DBB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758EB-DB5C-4DE7-9C01-0493082F1024}" type="datetimeFigureOut">
              <a:rPr lang="pl-PL"/>
              <a:pPr>
                <a:defRPr/>
              </a:pPr>
              <a:t>23.02.2025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5996B622-13F7-4A1E-A2CA-A0E37B358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CF4891E-D35B-4325-B2A2-929D03997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2AD34-C942-48FD-AACC-BFA541A47B90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63693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C459358-840D-44D3-BFBA-EA81F2EDD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5A657-46EC-4C8A-A102-60D68C2F542E}" type="datetimeFigureOut">
              <a:rPr lang="pl-PL"/>
              <a:pPr>
                <a:defRPr/>
              </a:pPr>
              <a:t>23.02.2025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72F4884-BCBD-43A4-AA40-BB6EEC4AB9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A77BB4F-2151-4FA6-99EB-2BCE2F51B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D3417-9ED2-4C83-8096-A35A0AB20772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499159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33F6-0001-418C-95DE-C421678BD686}" type="datetimeFigureOut">
              <a:rPr lang="pl-PL" smtClean="0"/>
              <a:t>23.02.2025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375CF-9316-4AEF-B6A1-2F9C68F2D6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030143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33F6-0001-418C-95DE-C421678BD686}" type="datetimeFigureOut">
              <a:rPr lang="pl-PL" smtClean="0"/>
              <a:t>23.02.2025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375CF-9316-4AEF-B6A1-2F9C68F2D6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055538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33F6-0001-418C-95DE-C421678BD686}" type="datetimeFigureOut">
              <a:rPr lang="pl-PL" smtClean="0"/>
              <a:t>23.02.2025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375CF-9316-4AEF-B6A1-2F9C68F2D6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117835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33F6-0001-418C-95DE-C421678BD686}" type="datetimeFigureOut">
              <a:rPr lang="pl-PL" smtClean="0"/>
              <a:t>23.02.2025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375CF-9316-4AEF-B6A1-2F9C68F2D6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069460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33F6-0001-418C-95DE-C421678BD686}" type="datetimeFigureOut">
              <a:rPr lang="pl-PL" smtClean="0"/>
              <a:t>23.02.2025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375CF-9316-4AEF-B6A1-2F9C68F2D6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20543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33F6-0001-418C-95DE-C421678BD686}" type="datetimeFigureOut">
              <a:rPr lang="pl-PL" smtClean="0"/>
              <a:t>23.02.2025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375CF-9316-4AEF-B6A1-2F9C68F2D6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909547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33F6-0001-418C-95DE-C421678BD686}" type="datetimeFigureOut">
              <a:rPr lang="pl-PL" smtClean="0"/>
              <a:t>23.02.2025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375CF-9316-4AEF-B6A1-2F9C68F2D6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996387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33F6-0001-418C-95DE-C421678BD686}" type="datetimeFigureOut">
              <a:rPr lang="pl-PL" smtClean="0"/>
              <a:t>23.02.2025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375CF-9316-4AEF-B6A1-2F9C68F2D6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9667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420FD0F-699A-467C-B239-EDD26043A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798A4-A3D1-438C-8C87-8BCBAD23BCF0}" type="datetimeFigureOut">
              <a:rPr lang="pl-PL"/>
              <a:pPr>
                <a:defRPr/>
              </a:pPr>
              <a:t>23.02.2025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13BF287-7F8F-4BEB-9121-AE2B0083E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45BFAE5-6EDF-4AEC-8FA8-4C6C2B1BF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115DA-94E5-4EC7-B756-48848DAC934E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073921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33F6-0001-418C-95DE-C421678BD686}" type="datetimeFigureOut">
              <a:rPr lang="pl-PL" smtClean="0"/>
              <a:t>23.02.2025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375CF-9316-4AEF-B6A1-2F9C68F2D6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451909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33F6-0001-418C-95DE-C421678BD686}" type="datetimeFigureOut">
              <a:rPr lang="pl-PL" smtClean="0"/>
              <a:t>23.02.2025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375CF-9316-4AEF-B6A1-2F9C68F2D6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102680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33F6-0001-418C-95DE-C421678BD686}" type="datetimeFigureOut">
              <a:rPr lang="pl-PL" smtClean="0"/>
              <a:t>23.02.2025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375CF-9316-4AEF-B6A1-2F9C68F2D6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31124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F558677-1BE6-4F04-AA84-D1C4EA39B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5AE3F-5FFD-49E1-A198-137C0D50AB5B}" type="datetimeFigureOut">
              <a:rPr lang="pl-PL"/>
              <a:pPr>
                <a:defRPr/>
              </a:pPr>
              <a:t>23.02.2025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6CD2D10-AD97-44FD-81EB-9678D2703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E2144AB-5F44-45B6-A31A-E4F569621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E8C8A-AD78-4D97-AAB4-3A0E3EE206C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51209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3">
            <a:extLst>
              <a:ext uri="{FF2B5EF4-FFF2-40B4-BE49-F238E27FC236}">
                <a16:creationId xmlns:a16="http://schemas.microsoft.com/office/drawing/2014/main" id="{77CEC70B-76BB-4419-B685-5E89AB7CE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28CDA-21A4-4E0B-A00C-1C5930F057A4}" type="datetimeFigureOut">
              <a:rPr lang="pl-PL"/>
              <a:pPr>
                <a:defRPr/>
              </a:pPr>
              <a:t>23.02.2025</a:t>
            </a:fld>
            <a:endParaRPr lang="pl-PL"/>
          </a:p>
        </p:txBody>
      </p:sp>
      <p:sp>
        <p:nvSpPr>
          <p:cNvPr id="6" name="Symbol zastępczy stopki 4">
            <a:extLst>
              <a:ext uri="{FF2B5EF4-FFF2-40B4-BE49-F238E27FC236}">
                <a16:creationId xmlns:a16="http://schemas.microsoft.com/office/drawing/2014/main" id="{D6ECCE14-D574-4327-8106-7965BAAD8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>
            <a:extLst>
              <a:ext uri="{FF2B5EF4-FFF2-40B4-BE49-F238E27FC236}">
                <a16:creationId xmlns:a16="http://schemas.microsoft.com/office/drawing/2014/main" id="{883DD63B-7D9D-4611-ADA0-474C25DA7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0AB93-9899-4191-AE5E-4732FAA80D8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04730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3">
            <a:extLst>
              <a:ext uri="{FF2B5EF4-FFF2-40B4-BE49-F238E27FC236}">
                <a16:creationId xmlns:a16="http://schemas.microsoft.com/office/drawing/2014/main" id="{29757CFB-C9C9-456D-9E2B-3163E6543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42595-F839-4C16-80AB-456D4D9C0A82}" type="datetimeFigureOut">
              <a:rPr lang="pl-PL"/>
              <a:pPr>
                <a:defRPr/>
              </a:pPr>
              <a:t>23.02.2025</a:t>
            </a:fld>
            <a:endParaRPr lang="pl-PL"/>
          </a:p>
        </p:txBody>
      </p:sp>
      <p:sp>
        <p:nvSpPr>
          <p:cNvPr id="8" name="Symbol zastępczy stopki 4">
            <a:extLst>
              <a:ext uri="{FF2B5EF4-FFF2-40B4-BE49-F238E27FC236}">
                <a16:creationId xmlns:a16="http://schemas.microsoft.com/office/drawing/2014/main" id="{1707268E-FEFF-4AA4-AB34-DE8B0DD2C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Symbol zastępczy numeru slajdu 5">
            <a:extLst>
              <a:ext uri="{FF2B5EF4-FFF2-40B4-BE49-F238E27FC236}">
                <a16:creationId xmlns:a16="http://schemas.microsoft.com/office/drawing/2014/main" id="{C74C4454-951C-4C96-A0A3-2E5E94C73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D93E5-C19A-45C8-87E0-38754CF2CA0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92792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71427" y="125746"/>
            <a:ext cx="8229600" cy="710966"/>
          </a:xfrm>
        </p:spPr>
        <p:txBody>
          <a:bodyPr/>
          <a:lstStyle>
            <a:lvl1pPr>
              <a:defRPr sz="28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daty 3">
            <a:extLst>
              <a:ext uri="{FF2B5EF4-FFF2-40B4-BE49-F238E27FC236}">
                <a16:creationId xmlns:a16="http://schemas.microsoft.com/office/drawing/2014/main" id="{7FE31C0E-2200-4C6F-A407-D4A9717D8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F27F3-4C55-4BC2-91B6-240F1CEA2A04}" type="datetimeFigureOut">
              <a:rPr lang="pl-PL"/>
              <a:pPr>
                <a:defRPr/>
              </a:pPr>
              <a:t>23.02.2025</a:t>
            </a:fld>
            <a:endParaRPr lang="pl-PL"/>
          </a:p>
        </p:txBody>
      </p:sp>
      <p:sp>
        <p:nvSpPr>
          <p:cNvPr id="4" name="Symbol zastępczy stopki 4">
            <a:extLst>
              <a:ext uri="{FF2B5EF4-FFF2-40B4-BE49-F238E27FC236}">
                <a16:creationId xmlns:a16="http://schemas.microsoft.com/office/drawing/2014/main" id="{E40F93BD-97EB-4C4C-A286-B19154CE44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5">
            <a:extLst>
              <a:ext uri="{FF2B5EF4-FFF2-40B4-BE49-F238E27FC236}">
                <a16:creationId xmlns:a16="http://schemas.microsoft.com/office/drawing/2014/main" id="{718E35A7-6A22-45CA-93F5-1CCAD5C69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1E6CF-A52B-4772-B8AB-3B30FA960920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71673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3">
            <a:extLst>
              <a:ext uri="{FF2B5EF4-FFF2-40B4-BE49-F238E27FC236}">
                <a16:creationId xmlns:a16="http://schemas.microsoft.com/office/drawing/2014/main" id="{2A3E7F4C-BE22-48DF-81FB-4377DFBEB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9DC5F-2EBE-4E8E-8FDB-9D8A785F56B8}" type="datetimeFigureOut">
              <a:rPr lang="pl-PL"/>
              <a:pPr>
                <a:defRPr/>
              </a:pPr>
              <a:t>23.02.2025</a:t>
            </a:fld>
            <a:endParaRPr lang="pl-PL"/>
          </a:p>
        </p:txBody>
      </p:sp>
      <p:sp>
        <p:nvSpPr>
          <p:cNvPr id="3" name="Symbol zastępczy stopki 4">
            <a:extLst>
              <a:ext uri="{FF2B5EF4-FFF2-40B4-BE49-F238E27FC236}">
                <a16:creationId xmlns:a16="http://schemas.microsoft.com/office/drawing/2014/main" id="{9A403275-2520-466C-BB0B-3FD098622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Symbol zastępczy numeru slajdu 5">
            <a:extLst>
              <a:ext uri="{FF2B5EF4-FFF2-40B4-BE49-F238E27FC236}">
                <a16:creationId xmlns:a16="http://schemas.microsoft.com/office/drawing/2014/main" id="{51591707-3816-4850-A6B2-3AADD4FB5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52556-CA51-4D53-8D1B-A05D2C1FCA7C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72578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3">
            <a:extLst>
              <a:ext uri="{FF2B5EF4-FFF2-40B4-BE49-F238E27FC236}">
                <a16:creationId xmlns:a16="http://schemas.microsoft.com/office/drawing/2014/main" id="{1C64495C-FB25-4B42-89AA-028DEBCF0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E7743-74AB-4AE0-BD88-C9DF900BB51F}" type="datetimeFigureOut">
              <a:rPr lang="pl-PL"/>
              <a:pPr>
                <a:defRPr/>
              </a:pPr>
              <a:t>23.02.2025</a:t>
            </a:fld>
            <a:endParaRPr lang="pl-PL"/>
          </a:p>
        </p:txBody>
      </p:sp>
      <p:sp>
        <p:nvSpPr>
          <p:cNvPr id="6" name="Symbol zastępczy stopki 4">
            <a:extLst>
              <a:ext uri="{FF2B5EF4-FFF2-40B4-BE49-F238E27FC236}">
                <a16:creationId xmlns:a16="http://schemas.microsoft.com/office/drawing/2014/main" id="{3BC28FED-503B-42B5-AF48-8B9984F1A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>
            <a:extLst>
              <a:ext uri="{FF2B5EF4-FFF2-40B4-BE49-F238E27FC236}">
                <a16:creationId xmlns:a16="http://schemas.microsoft.com/office/drawing/2014/main" id="{E65875A8-7D3D-4BDD-B817-4982F1075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9E36A-2473-418E-AFA4-56DE31D49542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03205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3">
            <a:extLst>
              <a:ext uri="{FF2B5EF4-FFF2-40B4-BE49-F238E27FC236}">
                <a16:creationId xmlns:a16="http://schemas.microsoft.com/office/drawing/2014/main" id="{94C73E5A-42A5-42F9-9178-B7FD69468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8881A-BC80-4F26-97E4-93CAA287444A}" type="datetimeFigureOut">
              <a:rPr lang="pl-PL"/>
              <a:pPr>
                <a:defRPr/>
              </a:pPr>
              <a:t>23.02.2025</a:t>
            </a:fld>
            <a:endParaRPr lang="pl-PL"/>
          </a:p>
        </p:txBody>
      </p:sp>
      <p:sp>
        <p:nvSpPr>
          <p:cNvPr id="6" name="Symbol zastępczy stopki 4">
            <a:extLst>
              <a:ext uri="{FF2B5EF4-FFF2-40B4-BE49-F238E27FC236}">
                <a16:creationId xmlns:a16="http://schemas.microsoft.com/office/drawing/2014/main" id="{9E12A9E3-0804-42DE-9F95-697D7EEB0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>
            <a:extLst>
              <a:ext uri="{FF2B5EF4-FFF2-40B4-BE49-F238E27FC236}">
                <a16:creationId xmlns:a16="http://schemas.microsoft.com/office/drawing/2014/main" id="{B035339E-14DE-4EA5-9169-52F9F3AB5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503D3-7129-4151-B8CB-8610E4E5502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60586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ymbol zastępczy tytułu 1">
            <a:extLst>
              <a:ext uri="{FF2B5EF4-FFF2-40B4-BE49-F238E27FC236}">
                <a16:creationId xmlns:a16="http://schemas.microsoft.com/office/drawing/2014/main" id="{CF5ECA35-51B5-45FD-A320-04D0550BD9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</a:t>
            </a:r>
          </a:p>
        </p:txBody>
      </p:sp>
      <p:sp>
        <p:nvSpPr>
          <p:cNvPr id="1027" name="Symbol zastępczy tekstu 2">
            <a:extLst>
              <a:ext uri="{FF2B5EF4-FFF2-40B4-BE49-F238E27FC236}">
                <a16:creationId xmlns:a16="http://schemas.microsoft.com/office/drawing/2014/main" id="{4EF2E244-9C8F-461B-82CF-FFB4B497D2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style wzorca tekstu</a:t>
            </a:r>
          </a:p>
          <a:p>
            <a:pPr lvl="1"/>
            <a:r>
              <a:rPr lang="pl-PL" altLang="pl-PL"/>
              <a:t>Drugi poziom</a:t>
            </a:r>
          </a:p>
          <a:p>
            <a:pPr lvl="2"/>
            <a:r>
              <a:rPr lang="pl-PL" altLang="pl-PL"/>
              <a:t>Trzeci poziom</a:t>
            </a:r>
          </a:p>
          <a:p>
            <a:pPr lvl="3"/>
            <a:r>
              <a:rPr lang="pl-PL" altLang="pl-PL"/>
              <a:t>Czwarty poziom</a:t>
            </a:r>
          </a:p>
          <a:p>
            <a:pPr lvl="4"/>
            <a:r>
              <a:rPr lang="pl-PL" alt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6B9AF9A-5FD1-43A3-8E58-9678DC96FD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B4E904E-1B4E-490B-B1DC-7B9C734250E3}" type="datetimeFigureOut">
              <a:rPr lang="pl-PL"/>
              <a:pPr>
                <a:defRPr/>
              </a:pPr>
              <a:t>23.02.2025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96F066B-B66A-4A5D-A6EA-3CD3F614DA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A052705-888E-4987-BA62-BFF3EC65BA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EBAB1B2-E6F3-453C-8119-B99DF7A93171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5433F6-0001-418C-95DE-C421678BD686}" type="datetimeFigureOut">
              <a:rPr lang="pl-PL" smtClean="0"/>
              <a:t>23.02.2025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9375CF-9316-4AEF-B6A1-2F9C68F2D6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82733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7" Type="http://schemas.openxmlformats.org/officeDocument/2006/relationships/image" Target="../media/image74.emf"/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emf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ymbol zastępczy obrazu 12">
            <a:extLst>
              <a:ext uri="{FF2B5EF4-FFF2-40B4-BE49-F238E27FC236}">
                <a16:creationId xmlns:a16="http://schemas.microsoft.com/office/drawing/2014/main" id="{A7D51B89-3DA0-4609-2C90-A9B021F174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az 28">
            <a:extLst>
              <a:ext uri="{FF2B5EF4-FFF2-40B4-BE49-F238E27FC236}">
                <a16:creationId xmlns:a16="http://schemas.microsoft.com/office/drawing/2014/main" id="{57FD4E81-EEB6-E65F-713E-7DBADC8B00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16632"/>
            <a:ext cx="1959416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6277648-3286-83EB-6123-1EDBB256E21B}"/>
              </a:ext>
            </a:extLst>
          </p:cNvPr>
          <p:cNvSpPr txBox="1"/>
          <p:nvPr/>
        </p:nvSpPr>
        <p:spPr>
          <a:xfrm>
            <a:off x="395536" y="2996952"/>
            <a:ext cx="8496944" cy="86177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2800" b="1" cap="all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Poppins SemiBold" panose="02000000000000000000" pitchFamily="2" charset="0"/>
              </a:rPr>
              <a:t>Geolisp - BricsCAD system obsługi kopalnianych map numerycznych</a:t>
            </a:r>
            <a:endParaRPr lang="pl-PL" sz="28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BB3C1E56-10D6-B436-1C71-D626D6DEEB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8029" y="6021288"/>
            <a:ext cx="56344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266700" indent="-266700"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20000"/>
              </a:spcBef>
              <a:buClr>
                <a:schemeClr val="bg1"/>
              </a:buClr>
              <a:buSzPct val="90000"/>
              <a:buFont typeface="Wingdings" panose="05000000000000000000" pitchFamily="2" charset="2"/>
              <a:buNone/>
            </a:pPr>
            <a:r>
              <a:rPr lang="pl-PL" altLang="pl-P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M. Poniewiera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6805194B-D3A7-8476-9D6A-A79A670E550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64288" y="404664"/>
            <a:ext cx="1800200" cy="1503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2270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ytuł 1">
            <a:extLst>
              <a:ext uri="{FF2B5EF4-FFF2-40B4-BE49-F238E27FC236}">
                <a16:creationId xmlns:a16="http://schemas.microsoft.com/office/drawing/2014/main" id="{55B5A3C3-634A-4A8A-B3DC-0935379CFD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505" y="44624"/>
            <a:ext cx="8784976" cy="108012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pl-PL" altLang="pl-PL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Mapy jakości</a:t>
            </a:r>
          </a:p>
        </p:txBody>
      </p:sp>
      <p:sp>
        <p:nvSpPr>
          <p:cNvPr id="6" name="Prostokąt 2">
            <a:extLst>
              <a:ext uri="{FF2B5EF4-FFF2-40B4-BE49-F238E27FC236}">
                <a16:creationId xmlns:a16="http://schemas.microsoft.com/office/drawing/2014/main" id="{EDB56B5D-3077-4E45-AE08-B9D8957993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5936" y="6093296"/>
            <a:ext cx="47525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pl-PL" sz="2400" b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I. Jelonek, M. Poniewiera</a:t>
            </a:r>
            <a:endParaRPr lang="en-AU" altLang="pl-PL" sz="24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7" name="Obraz 7">
            <a:extLst>
              <a:ext uri="{FF2B5EF4-FFF2-40B4-BE49-F238E27FC236}">
                <a16:creationId xmlns:a16="http://schemas.microsoft.com/office/drawing/2014/main" id="{4BFA0E4E-0D8F-4140-9942-36237A3065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78"/>
          <a:stretch/>
        </p:blipFill>
        <p:spPr bwMode="auto">
          <a:xfrm>
            <a:off x="107505" y="1196752"/>
            <a:ext cx="8856984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67239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>
            <a:extLst>
              <a:ext uri="{FF2B5EF4-FFF2-40B4-BE49-F238E27FC236}">
                <a16:creationId xmlns:a16="http://schemas.microsoft.com/office/drawing/2014/main" id="{2ED3A429-3464-58EB-6D76-7372B7C8C4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97" t="1701" r="37349" b="702"/>
          <a:stretch>
            <a:fillRect/>
          </a:stretch>
        </p:blipFill>
        <p:spPr bwMode="auto">
          <a:xfrm>
            <a:off x="61119" y="765175"/>
            <a:ext cx="2674937" cy="379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674" name="Tytuł 1">
            <a:extLst>
              <a:ext uri="{FF2B5EF4-FFF2-40B4-BE49-F238E27FC236}">
                <a16:creationId xmlns:a16="http://schemas.microsoft.com/office/drawing/2014/main" id="{EA86E3EB-0F8B-4D09-A3EF-373CB3C2A5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90550" y="30163"/>
            <a:ext cx="8229600" cy="735012"/>
          </a:xfrm>
        </p:spPr>
        <p:txBody>
          <a:bodyPr/>
          <a:lstStyle/>
          <a:p>
            <a:r>
              <a:rPr lang="pl-PL" altLang="pl-PL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Korelacja otworów wiertniczych</a:t>
            </a:r>
          </a:p>
        </p:txBody>
      </p:sp>
      <p:pic>
        <p:nvPicPr>
          <p:cNvPr id="28675" name="Obraz 3">
            <a:extLst>
              <a:ext uri="{FF2B5EF4-FFF2-40B4-BE49-F238E27FC236}">
                <a16:creationId xmlns:a16="http://schemas.microsoft.com/office/drawing/2014/main" id="{8F17B249-1121-4C03-96BC-285BBF27AE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1"/>
          <a:stretch>
            <a:fillRect/>
          </a:stretch>
        </p:blipFill>
        <p:spPr bwMode="auto">
          <a:xfrm>
            <a:off x="2916238" y="765175"/>
            <a:ext cx="5761037" cy="411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Obraz 5">
            <a:extLst>
              <a:ext uri="{FF2B5EF4-FFF2-40B4-BE49-F238E27FC236}">
                <a16:creationId xmlns:a16="http://schemas.microsoft.com/office/drawing/2014/main" id="{8C61E459-2BE7-41AF-B730-186FA3573B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13"/>
          <a:stretch/>
        </p:blipFill>
        <p:spPr bwMode="auto">
          <a:xfrm rot="16200000">
            <a:off x="2287557" y="2880269"/>
            <a:ext cx="1429525" cy="600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Obraz 4">
            <a:extLst>
              <a:ext uri="{FF2B5EF4-FFF2-40B4-BE49-F238E27FC236}">
                <a16:creationId xmlns:a16="http://schemas.microsoft.com/office/drawing/2014/main" id="{1336F6EA-DDB0-4155-A3E6-CDFC63D5B5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3933825"/>
            <a:ext cx="6264275" cy="272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36947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9A51C3-1166-4FC0-C5E3-537B38A4A7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069ACE6-1697-A497-0372-86DE090C9A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80728"/>
          </a:xfrm>
        </p:spPr>
        <p:txBody>
          <a:bodyPr>
            <a:normAutofit/>
          </a:bodyPr>
          <a:lstStyle/>
          <a:p>
            <a:r>
              <a:rPr lang="pl-PL" dirty="0"/>
              <a:t>Wykres przez górotwór wzdłuż dowolnej linii</a:t>
            </a:r>
          </a:p>
        </p:txBody>
      </p:sp>
      <p:pic>
        <p:nvPicPr>
          <p:cNvPr id="3" name="Obraz 13">
            <a:extLst>
              <a:ext uri="{FF2B5EF4-FFF2-40B4-BE49-F238E27FC236}">
                <a16:creationId xmlns:a16="http://schemas.microsoft.com/office/drawing/2014/main" id="{F8C4F527-173D-092B-38DB-27AE27C443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23556"/>
            <a:ext cx="7931224" cy="505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79311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BE3DF36-B698-4E39-8E18-9494E784797D}"/>
              </a:ext>
            </a:extLst>
          </p:cNvPr>
          <p:cNvSpPr txBox="1">
            <a:spLocks/>
          </p:cNvSpPr>
          <p:nvPr/>
        </p:nvSpPr>
        <p:spPr bwMode="auto">
          <a:xfrm>
            <a:off x="179511" y="465319"/>
            <a:ext cx="8784976" cy="495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8" tIns="42452" rIns="81638" bIns="42452" numCol="1" anchor="ctr" anchorCtr="0" compatLnSpc="1">
            <a:prstTxWarp prst="textNoShape">
              <a:avLst/>
            </a:prstTxWarp>
            <a:sp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r>
              <a:rPr lang="pl-PL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Pobranie danych z powierzchni</a:t>
            </a:r>
            <a:endParaRPr lang="pl-PL" sz="2800" b="1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E93136D7-390C-0B44-AB28-5B41CC6C44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1" y="1556792"/>
            <a:ext cx="8064896" cy="3422002"/>
          </a:xfrm>
          <a:prstGeom prst="rect">
            <a:avLst/>
          </a:prstGeom>
        </p:spPr>
      </p:pic>
      <p:pic>
        <p:nvPicPr>
          <p:cNvPr id="5" name="Picture 4" descr="C:\Users\Marian\Documents\p1-Model.jpg">
            <a:extLst>
              <a:ext uri="{FF2B5EF4-FFF2-40B4-BE49-F238E27FC236}">
                <a16:creationId xmlns:a16="http://schemas.microsoft.com/office/drawing/2014/main" id="{B62776AF-6ECA-CD83-4546-C6C3D3951292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61" t="14625" r="8888" b="26223"/>
          <a:stretch/>
        </p:blipFill>
        <p:spPr bwMode="auto">
          <a:xfrm>
            <a:off x="6228184" y="3861048"/>
            <a:ext cx="2771800" cy="29403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086875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58" y="4422423"/>
            <a:ext cx="8954468" cy="2318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966" y="116632"/>
            <a:ext cx="8834034" cy="1533101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pl-PL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Dane jakościowe z TIN</a:t>
            </a:r>
            <a:br>
              <a:rPr lang="pl-PL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Raporty parcel: tonaż, jakość</a:t>
            </a:r>
            <a:br>
              <a:rPr lang="pl-PL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Wykres Gantta 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BF804838-D669-4C2C-9B67-DD454205B4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134" y="1645555"/>
            <a:ext cx="8928992" cy="2564465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627F7AAA-F752-441A-9AAE-36F8A25CC0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1008" y="3573016"/>
            <a:ext cx="4307539" cy="2564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1447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2CB2546B-5CC7-484A-98FC-B9567B1ACE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2518" y="1844824"/>
            <a:ext cx="6876256" cy="4882384"/>
          </a:xfrm>
          <a:prstGeom prst="rect">
            <a:avLst/>
          </a:prstGeom>
        </p:spPr>
      </p:pic>
      <p:sp>
        <p:nvSpPr>
          <p:cNvPr id="24578" name="Tytuł 1">
            <a:extLst>
              <a:ext uri="{FF2B5EF4-FFF2-40B4-BE49-F238E27FC236}">
                <a16:creationId xmlns:a16="http://schemas.microsoft.com/office/drawing/2014/main" id="{4293059E-DE8A-4997-9042-A2B8257ECB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7760"/>
            <a:ext cx="8229600" cy="1081088"/>
          </a:xfrm>
        </p:spPr>
        <p:txBody>
          <a:bodyPr>
            <a:normAutofit/>
          </a:bodyPr>
          <a:lstStyle/>
          <a:p>
            <a:r>
              <a:rPr lang="pl-PL" sz="2800" b="1" dirty="0">
                <a:latin typeface="Verdana" panose="020B0604030504040204" pitchFamily="34" charset="0"/>
                <a:ea typeface="Verdana" panose="020B0604030504040204" pitchFamily="34" charset="0"/>
              </a:rPr>
              <a:t>Dwustronna komunikacja programów EDN i Geolisp – moduł Parcele</a:t>
            </a:r>
            <a:endParaRPr lang="pl-PL" altLang="pl-PL" sz="2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59FD58CB-545C-4BB2-9336-FBBADCC5E6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1341438"/>
            <a:ext cx="5467350" cy="3743325"/>
          </a:xfrm>
          <a:prstGeom prst="rect">
            <a:avLst/>
          </a:prstGeom>
        </p:spPr>
      </p:pic>
      <p:sp>
        <p:nvSpPr>
          <p:cNvPr id="4" name="Prostokąt 2">
            <a:extLst>
              <a:ext uri="{FF2B5EF4-FFF2-40B4-BE49-F238E27FC236}">
                <a16:creationId xmlns:a16="http://schemas.microsoft.com/office/drawing/2014/main" id="{5D77C30F-D910-6E4B-D2AD-9EF88EEB55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976" y="6267679"/>
            <a:ext cx="8352928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pl-PL" sz="2400" b="1" dirty="0">
                <a:latin typeface="Verdana" panose="020B0604030504040204" pitchFamily="34" charset="0"/>
                <a:ea typeface="Verdana" panose="020B0604030504040204" pitchFamily="34" charset="0"/>
              </a:rPr>
              <a:t>J. Białek</a:t>
            </a:r>
            <a:r>
              <a:rPr lang="pl-PL" sz="2400" b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, M. Poniewiera</a:t>
            </a:r>
            <a:endParaRPr lang="en-AU" altLang="pl-PL" sz="24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8558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ytuł 1">
            <a:extLst>
              <a:ext uri="{FF2B5EF4-FFF2-40B4-BE49-F238E27FC236}">
                <a16:creationId xmlns:a16="http://schemas.microsoft.com/office/drawing/2014/main" id="{E72DD6CC-8AEA-47D8-8A7B-99D755737B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31294"/>
            <a:ext cx="8229600" cy="757978"/>
          </a:xfrm>
        </p:spPr>
        <p:txBody>
          <a:bodyPr>
            <a:normAutofit/>
          </a:bodyPr>
          <a:lstStyle/>
          <a:p>
            <a:pPr eaLnBrk="1" hangingPunct="1"/>
            <a:r>
              <a:rPr lang="pl-PL" sz="2800" b="1" dirty="0">
                <a:latin typeface="Verdana" panose="020B0604030504040204" pitchFamily="34" charset="0"/>
                <a:ea typeface="Verdana" panose="020B0604030504040204" pitchFamily="34" charset="0"/>
              </a:rPr>
              <a:t>Odczyt i zapis parcel, punktów</a:t>
            </a:r>
          </a:p>
        </p:txBody>
      </p:sp>
      <p:pic>
        <p:nvPicPr>
          <p:cNvPr id="18" name="Obraz 17">
            <a:extLst>
              <a:ext uri="{FF2B5EF4-FFF2-40B4-BE49-F238E27FC236}">
                <a16:creationId xmlns:a16="http://schemas.microsoft.com/office/drawing/2014/main" id="{064C453F-AE62-434C-AA90-C35DEFB0FBB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340768"/>
            <a:ext cx="5451475" cy="33610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F6DC4B71-990F-4AD6-A5AD-510EED8D645B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95536" y="1484784"/>
            <a:ext cx="4392488" cy="4137288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08371D9C-B8C0-4339-9970-2AB21C87ABD3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3707905" y="4221089"/>
            <a:ext cx="5307458" cy="260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7799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6"/>
          <p:cNvSpPr>
            <a:spLocks noChangeArrowheads="1"/>
          </p:cNvSpPr>
          <p:nvPr/>
        </p:nvSpPr>
        <p:spPr bwMode="auto">
          <a:xfrm>
            <a:off x="0" y="152797"/>
            <a:ext cx="8460433" cy="83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/>
            <a:r>
              <a:rPr lang="pl-PL" altLang="pl-PL" sz="2800" b="1" dirty="0">
                <a:latin typeface="Verdana" panose="020B0604030504040204" pitchFamily="34" charset="0"/>
                <a:ea typeface="Verdana" panose="020B0604030504040204" pitchFamily="34" charset="0"/>
              </a:rPr>
              <a:t>Wizualizacja wyników, raporty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4FA3E766-09A6-AE36-BFB7-80F3A3243E1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13968" y="908720"/>
            <a:ext cx="6148323" cy="4536504"/>
          </a:xfrm>
          <a:prstGeom prst="rect">
            <a:avLst/>
          </a:prstGeom>
        </p:spPr>
      </p:pic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493" y="4365104"/>
            <a:ext cx="7450539" cy="234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68388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51520" y="287270"/>
            <a:ext cx="8712968" cy="1125506"/>
          </a:xfrm>
        </p:spPr>
        <p:txBody>
          <a:bodyPr>
            <a:noAutofit/>
          </a:bodyPr>
          <a:lstStyle/>
          <a:p>
            <a:r>
              <a:rPr lang="pl-PL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Przypisanie budynkom kategorii odkształceń w baza danych o obiektach budowlanych </a:t>
            </a:r>
            <a:r>
              <a:rPr lang="pl-PL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QGis</a:t>
            </a:r>
            <a:endParaRPr lang="pl-PL" sz="2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8A10176E-E55D-47AF-B5E4-A11E6F77399B}"/>
              </a:ext>
            </a:extLst>
          </p:cNvPr>
          <p:cNvPicPr/>
          <p:nvPr/>
        </p:nvPicPr>
        <p:blipFill rotWithShape="1">
          <a:blip r:embed="rId2"/>
          <a:srcRect b="4842"/>
          <a:stretch/>
        </p:blipFill>
        <p:spPr bwMode="auto">
          <a:xfrm>
            <a:off x="395536" y="1556792"/>
            <a:ext cx="8024528" cy="40324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32AEFA76-6CE4-4F88-9494-5449C05B2E84}"/>
              </a:ext>
            </a:extLst>
          </p:cNvPr>
          <p:cNvPicPr/>
          <p:nvPr/>
        </p:nvPicPr>
        <p:blipFill rotWithShape="1">
          <a:blip r:embed="rId3"/>
          <a:srcRect l="19368" t="4921" r="11897" b="46944"/>
          <a:stretch/>
        </p:blipFill>
        <p:spPr bwMode="auto">
          <a:xfrm>
            <a:off x="2555776" y="4475008"/>
            <a:ext cx="5057775" cy="21170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Prostokąt 2">
            <a:extLst>
              <a:ext uri="{FF2B5EF4-FFF2-40B4-BE49-F238E27FC236}">
                <a16:creationId xmlns:a16="http://schemas.microsoft.com/office/drawing/2014/main" id="{94469608-7166-4E80-1453-3E936E5F47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976" y="6267679"/>
            <a:ext cx="8352928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pl-PL" sz="2400" b="1" dirty="0">
                <a:latin typeface="Verdana" panose="020B0604030504040204" pitchFamily="34" charset="0"/>
                <a:ea typeface="Verdana" panose="020B0604030504040204" pitchFamily="34" charset="0"/>
              </a:rPr>
              <a:t>V</a:t>
            </a:r>
            <a:r>
              <a:rPr lang="pl-PL" sz="2400" b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. Sokoła-Szewioła, M. Poniewiera, I. Staniek</a:t>
            </a:r>
            <a:endParaRPr lang="en-AU" altLang="pl-PL" sz="24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7742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a 8">
            <a:extLst>
              <a:ext uri="{FF2B5EF4-FFF2-40B4-BE49-F238E27FC236}">
                <a16:creationId xmlns:a16="http://schemas.microsoft.com/office/drawing/2014/main" id="{B741066A-D360-4C35-925F-2C82B7F2C9B7}"/>
              </a:ext>
            </a:extLst>
          </p:cNvPr>
          <p:cNvGrpSpPr/>
          <p:nvPr/>
        </p:nvGrpSpPr>
        <p:grpSpPr>
          <a:xfrm>
            <a:off x="251520" y="836712"/>
            <a:ext cx="8568952" cy="3888432"/>
            <a:chOff x="0" y="0"/>
            <a:chExt cx="5673158" cy="3683904"/>
          </a:xfrm>
        </p:grpSpPr>
        <p:grpSp>
          <p:nvGrpSpPr>
            <p:cNvPr id="10" name="Grupa 9">
              <a:extLst>
                <a:ext uri="{FF2B5EF4-FFF2-40B4-BE49-F238E27FC236}">
                  <a16:creationId xmlns:a16="http://schemas.microsoft.com/office/drawing/2014/main" id="{67F35AB6-7A4F-48C1-B289-D08195A612A1}"/>
                </a:ext>
              </a:extLst>
            </p:cNvPr>
            <p:cNvGrpSpPr/>
            <p:nvPr/>
          </p:nvGrpSpPr>
          <p:grpSpPr>
            <a:xfrm>
              <a:off x="0" y="0"/>
              <a:ext cx="5568948" cy="3601720"/>
              <a:chOff x="0" y="0"/>
              <a:chExt cx="5569528" cy="3602182"/>
            </a:xfrm>
          </p:grpSpPr>
          <p:pic>
            <p:nvPicPr>
              <p:cNvPr id="12" name="Obraz 11">
                <a:extLst>
                  <a:ext uri="{FF2B5EF4-FFF2-40B4-BE49-F238E27FC236}">
                    <a16:creationId xmlns:a16="http://schemas.microsoft.com/office/drawing/2014/main" id="{12C7F656-31D2-49AA-A626-D35DFD6BF45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14" t="2614" r="3241" b="1942"/>
              <a:stretch/>
            </p:blipFill>
            <p:spPr bwMode="auto">
              <a:xfrm>
                <a:off x="1918855" y="0"/>
                <a:ext cx="1808018" cy="3602182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13" name="Obraz 12">
                <a:extLst>
                  <a:ext uri="{FF2B5EF4-FFF2-40B4-BE49-F238E27FC236}">
                    <a16:creationId xmlns:a16="http://schemas.microsoft.com/office/drawing/2014/main" id="{3DE66ADD-6BEF-4F38-8A62-36F6A33C3E5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20" t="3260" r="3787" b="4694"/>
              <a:stretch/>
            </p:blipFill>
            <p:spPr bwMode="auto">
              <a:xfrm>
                <a:off x="0" y="0"/>
                <a:ext cx="1683328" cy="3602182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14" name="Obraz 13">
                <a:extLst>
                  <a:ext uri="{FF2B5EF4-FFF2-40B4-BE49-F238E27FC236}">
                    <a16:creationId xmlns:a16="http://schemas.microsoft.com/office/drawing/2014/main" id="{7B520767-25EF-4E81-AF31-89B28CFF09C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55" t="-1" r="1475" b="1111"/>
              <a:stretch/>
            </p:blipFill>
            <p:spPr bwMode="auto">
              <a:xfrm>
                <a:off x="3837710" y="0"/>
                <a:ext cx="1731818" cy="3602182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</p:grpSp>
        <p:sp>
          <p:nvSpPr>
            <p:cNvPr id="11" name="Pole tekstowe 23">
              <a:extLst>
                <a:ext uri="{FF2B5EF4-FFF2-40B4-BE49-F238E27FC236}">
                  <a16:creationId xmlns:a16="http://schemas.microsoft.com/office/drawing/2014/main" id="{7F724DC6-7EE6-4B30-9041-DF59B82C246B}"/>
                </a:ext>
              </a:extLst>
            </p:cNvPr>
            <p:cNvSpPr txBox="1"/>
            <p:nvPr/>
          </p:nvSpPr>
          <p:spPr>
            <a:xfrm>
              <a:off x="1475294" y="3345310"/>
              <a:ext cx="4197864" cy="33859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pl-PL" sz="13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a				     b                                          c</a:t>
              </a:r>
            </a:p>
          </p:txBody>
        </p:sp>
      </p:grpSp>
      <p:pic>
        <p:nvPicPr>
          <p:cNvPr id="15" name="Obraz 14">
            <a:extLst>
              <a:ext uri="{FF2B5EF4-FFF2-40B4-BE49-F238E27FC236}">
                <a16:creationId xmlns:a16="http://schemas.microsoft.com/office/drawing/2014/main" id="{C0F3941B-87E8-47F1-B3B7-4A2772641EDD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95" b="23374"/>
          <a:stretch/>
        </p:blipFill>
        <p:spPr bwMode="auto">
          <a:xfrm>
            <a:off x="104501" y="3829149"/>
            <a:ext cx="5758180" cy="293726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177D1BAF-1D8D-48C0-959C-6ECFF6282B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8206" y="4581128"/>
            <a:ext cx="3706858" cy="2217186"/>
          </a:xfrm>
          <a:prstGeom prst="rect">
            <a:avLst/>
          </a:prstGeom>
        </p:spPr>
      </p:pic>
      <p:sp>
        <p:nvSpPr>
          <p:cNvPr id="5" name="Tytuł 1">
            <a:extLst>
              <a:ext uri="{FF2B5EF4-FFF2-40B4-BE49-F238E27FC236}">
                <a16:creationId xmlns:a16="http://schemas.microsoft.com/office/drawing/2014/main" id="{51168A0A-1D90-F468-D551-EA446276F014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34078"/>
            <a:ext cx="8229600" cy="118300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1200"/>
              </a:spcAft>
            </a:pPr>
            <a:r>
              <a:rPr lang="pl-PL" sz="2800" b="1" dirty="0">
                <a:latin typeface="Verdana" panose="020B0604030504040204" pitchFamily="34" charset="0"/>
                <a:ea typeface="Verdana" panose="020B0604030504040204" pitchFamily="34" charset="0"/>
              </a:rPr>
              <a:t> Wykorzystanie modelu złoża zwiększa dokładność obliczeń prognostycznych</a:t>
            </a:r>
            <a:endParaRPr lang="pl-PL" altLang="pl-PL" sz="2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5899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>
            <a:extLst>
              <a:ext uri="{FF2B5EF4-FFF2-40B4-BE49-F238E27FC236}">
                <a16:creationId xmlns:a16="http://schemas.microsoft.com/office/drawing/2014/main" id="{BF790782-B7CC-06BA-A798-24808E4692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1978"/>
          <a:stretch/>
        </p:blipFill>
        <p:spPr bwMode="auto">
          <a:xfrm>
            <a:off x="4940572" y="281221"/>
            <a:ext cx="4068054" cy="2715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" name="Obraz 3" descr="Obraz zawierający tekst&#10;&#10;Opis wygenerowany automatycznie">
            <a:extLst>
              <a:ext uri="{FF2B5EF4-FFF2-40B4-BE49-F238E27FC236}">
                <a16:creationId xmlns:a16="http://schemas.microsoft.com/office/drawing/2014/main" id="{DCAF4C5E-8BB7-4602-BBD0-B51457D4F2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19" y="0"/>
            <a:ext cx="5688632" cy="1792781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023F1951-4C39-CF8E-8E29-2E7D002318B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9970"/>
          <a:stretch/>
        </p:blipFill>
        <p:spPr>
          <a:xfrm>
            <a:off x="73349" y="3196601"/>
            <a:ext cx="8935277" cy="3661399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F37F5578-99AB-2005-6ECF-170E8CD7421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9085"/>
          <a:stretch/>
        </p:blipFill>
        <p:spPr>
          <a:xfrm>
            <a:off x="5055168" y="3062539"/>
            <a:ext cx="4088832" cy="3661399"/>
          </a:xfrm>
          <a:prstGeom prst="rect">
            <a:avLst/>
          </a:prstGeom>
        </p:spPr>
      </p:pic>
      <p:sp>
        <p:nvSpPr>
          <p:cNvPr id="3" name="Prostokąt 2">
            <a:extLst>
              <a:ext uri="{FF2B5EF4-FFF2-40B4-BE49-F238E27FC236}">
                <a16:creationId xmlns:a16="http://schemas.microsoft.com/office/drawing/2014/main" id="{42AF983D-8207-4CA8-B993-DB9381F83B88}"/>
              </a:ext>
            </a:extLst>
          </p:cNvPr>
          <p:cNvSpPr/>
          <p:nvPr/>
        </p:nvSpPr>
        <p:spPr>
          <a:xfrm>
            <a:off x="323528" y="1893532"/>
            <a:ext cx="4680520" cy="193899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1993 r – KWK Katowice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2025 r – PKW, Kłodawa, JSW, PGG, Węglokoks, SRK</a:t>
            </a:r>
            <a:r>
              <a:rPr lang="pl-PL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  <a:r>
              <a:rPr lang="pl-PL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Silesia, Dębieńsko, Wieliczka …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45">
            <a:extLst>
              <a:ext uri="{FF2B5EF4-FFF2-40B4-BE49-F238E27FC236}">
                <a16:creationId xmlns:a16="http://schemas.microsoft.com/office/drawing/2014/main" id="{C14935DB-E7D0-45D7-88EC-0785C9AFAB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8163" y="137947"/>
            <a:ext cx="8229600" cy="604837"/>
          </a:xfrm>
        </p:spPr>
        <p:txBody>
          <a:bodyPr/>
          <a:lstStyle/>
          <a:p>
            <a:r>
              <a:rPr lang="pl-PL" altLang="pl-PL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Opracowanie parcel geologicznych</a:t>
            </a:r>
          </a:p>
        </p:txBody>
      </p:sp>
      <p:pic>
        <p:nvPicPr>
          <p:cNvPr id="51203" name="Obraz 14">
            <a:extLst>
              <a:ext uri="{FF2B5EF4-FFF2-40B4-BE49-F238E27FC236}">
                <a16:creationId xmlns:a16="http://schemas.microsoft.com/office/drawing/2014/main" id="{478CFEAD-D707-4642-8305-557FB600D1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2"/>
          <a:stretch>
            <a:fillRect/>
          </a:stretch>
        </p:blipFill>
        <p:spPr bwMode="auto">
          <a:xfrm>
            <a:off x="69056" y="1045511"/>
            <a:ext cx="3744000" cy="216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4" name="Obraz 15">
            <a:extLst>
              <a:ext uri="{FF2B5EF4-FFF2-40B4-BE49-F238E27FC236}">
                <a16:creationId xmlns:a16="http://schemas.microsoft.com/office/drawing/2014/main" id="{68E99193-1543-4EC8-93E1-4CA2207A2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"/>
          <a:stretch>
            <a:fillRect/>
          </a:stretch>
        </p:blipFill>
        <p:spPr bwMode="auto">
          <a:xfrm>
            <a:off x="4865023" y="1060549"/>
            <a:ext cx="3746200" cy="2127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Łącznik prosty ze strzałką 16">
            <a:extLst>
              <a:ext uri="{FF2B5EF4-FFF2-40B4-BE49-F238E27FC236}">
                <a16:creationId xmlns:a16="http://schemas.microsoft.com/office/drawing/2014/main" id="{E55BFBA3-BB80-46BA-9E72-7CF333BB96AF}"/>
              </a:ext>
            </a:extLst>
          </p:cNvPr>
          <p:cNvCxnSpPr/>
          <p:nvPr/>
        </p:nvCxnSpPr>
        <p:spPr>
          <a:xfrm>
            <a:off x="4301331" y="2132856"/>
            <a:ext cx="703263" cy="0"/>
          </a:xfrm>
          <a:prstGeom prst="straightConnector1">
            <a:avLst/>
          </a:prstGeom>
          <a:ln w="762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" name="Rectangle 5">
            <a:extLst>
              <a:ext uri="{FF2B5EF4-FFF2-40B4-BE49-F238E27FC236}">
                <a16:creationId xmlns:a16="http://schemas.microsoft.com/office/drawing/2014/main" id="{6EAA67E6-1B27-447C-9DF1-82A4186CB2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19138"/>
            <a:ext cx="138113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1350">
              <a:latin typeface="+mn-lt"/>
            </a:endParaRPr>
          </a:p>
        </p:txBody>
      </p:sp>
      <p:pic>
        <p:nvPicPr>
          <p:cNvPr id="51207" name="Picture 10">
            <a:extLst>
              <a:ext uri="{FF2B5EF4-FFF2-40B4-BE49-F238E27FC236}">
                <a16:creationId xmlns:a16="http://schemas.microsoft.com/office/drawing/2014/main" id="{D7DD0DAB-0920-4B70-B59E-2C06B8E112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15160"/>
          <a:stretch>
            <a:fillRect/>
          </a:stretch>
        </p:blipFill>
        <p:spPr bwMode="auto">
          <a:xfrm>
            <a:off x="69056" y="3861048"/>
            <a:ext cx="3589337" cy="2571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cxnSp>
        <p:nvCxnSpPr>
          <p:cNvPr id="24" name="Łącznik prosty ze strzałką 23">
            <a:extLst>
              <a:ext uri="{FF2B5EF4-FFF2-40B4-BE49-F238E27FC236}">
                <a16:creationId xmlns:a16="http://schemas.microsoft.com/office/drawing/2014/main" id="{9E1165EF-83F9-4147-B21F-FB11A3372814}"/>
              </a:ext>
            </a:extLst>
          </p:cNvPr>
          <p:cNvCxnSpPr/>
          <p:nvPr/>
        </p:nvCxnSpPr>
        <p:spPr>
          <a:xfrm>
            <a:off x="3949699" y="4725144"/>
            <a:ext cx="703263" cy="0"/>
          </a:xfrm>
          <a:prstGeom prst="straightConnector1">
            <a:avLst/>
          </a:prstGeom>
          <a:ln w="762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51209" name="Picture 7">
            <a:extLst>
              <a:ext uri="{FF2B5EF4-FFF2-40B4-BE49-F238E27FC236}">
                <a16:creationId xmlns:a16="http://schemas.microsoft.com/office/drawing/2014/main" id="{B9565D37-0772-42CF-A51C-D0568AA4F0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023" y="3861047"/>
            <a:ext cx="3860800" cy="23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562B82-66D0-4874-A46D-EF1D73FDB3E9}" type="slidenum">
              <a:rPr lang="pl-PL" smtClean="0"/>
              <a:pPr>
                <a:defRPr/>
              </a:pPr>
              <a:t>21</a:t>
            </a:fld>
            <a:endParaRPr lang="pl-PL"/>
          </a:p>
        </p:txBody>
      </p:sp>
      <p:sp>
        <p:nvSpPr>
          <p:cNvPr id="5" name="Tytuł 1"/>
          <p:cNvSpPr>
            <a:spLocks noGrp="1"/>
          </p:cNvSpPr>
          <p:nvPr>
            <p:ph type="title"/>
          </p:nvPr>
        </p:nvSpPr>
        <p:spPr>
          <a:xfrm>
            <a:off x="251519" y="92837"/>
            <a:ext cx="8801103" cy="1143000"/>
          </a:xfrm>
        </p:spPr>
        <p:txBody>
          <a:bodyPr>
            <a:normAutofit/>
          </a:bodyPr>
          <a:lstStyle/>
          <a:p>
            <a:r>
              <a:rPr lang="pl-PL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Porównanie z bazą Oracle, </a:t>
            </a:r>
            <a:r>
              <a:rPr lang="pl-PL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Igzop</a:t>
            </a:r>
            <a:r>
              <a:rPr lang="pl-PL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TG-ZOP</a:t>
            </a:r>
            <a:br>
              <a:rPr lang="pl-PL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Raport parcel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27"/>
          <a:stretch/>
        </p:blipFill>
        <p:spPr bwMode="auto">
          <a:xfrm>
            <a:off x="35496" y="3040742"/>
            <a:ext cx="9017127" cy="3772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A78353AD-5E67-4801-8857-C69427C62D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5" y="1324826"/>
            <a:ext cx="9080563" cy="1626928"/>
          </a:xfrm>
          <a:prstGeom prst="rect">
            <a:avLst/>
          </a:prstGeom>
          <a:ln w="158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5046720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>
            <a:extLst>
              <a:ext uri="{FF2B5EF4-FFF2-40B4-BE49-F238E27FC236}">
                <a16:creationId xmlns:a16="http://schemas.microsoft.com/office/drawing/2014/main" id="{4B0D80CB-8AED-4D88-BD16-87B0BBE7FA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775"/>
            <a:ext cx="9134475" cy="446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ytuł 1">
            <a:extLst>
              <a:ext uri="{FF2B5EF4-FFF2-40B4-BE49-F238E27FC236}">
                <a16:creationId xmlns:a16="http://schemas.microsoft.com/office/drawing/2014/main" id="{001F022A-C2CB-435E-A1C0-F78C6378AA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88913"/>
            <a:ext cx="87122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l-PL" altLang="pl-PL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Przestrzenny model wyrobisk górniczych</a:t>
            </a:r>
          </a:p>
        </p:txBody>
      </p:sp>
    </p:spTree>
    <p:extLst>
      <p:ext uri="{BB962C8B-B14F-4D97-AF65-F5344CB8AC3E}">
        <p14:creationId xmlns:p14="http://schemas.microsoft.com/office/powerpoint/2010/main" val="11813484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>
            <a:extLst>
              <a:ext uri="{FF2B5EF4-FFF2-40B4-BE49-F238E27FC236}">
                <a16:creationId xmlns:a16="http://schemas.microsoft.com/office/drawing/2014/main" id="{8CA6C425-2B7E-470B-9F24-52039A30D1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16017"/>
          <a:stretch/>
        </p:blipFill>
        <p:spPr bwMode="auto">
          <a:xfrm>
            <a:off x="4176466" y="183687"/>
            <a:ext cx="4894177" cy="3389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3899B9F9-17F9-4699-9DF3-0DD533B776AC}"/>
              </a:ext>
            </a:extLst>
          </p:cNvPr>
          <p:cNvPicPr/>
          <p:nvPr/>
        </p:nvPicPr>
        <p:blipFill rotWithShape="1">
          <a:blip r:embed="rId4"/>
          <a:srcRect l="11876"/>
          <a:stretch/>
        </p:blipFill>
        <p:spPr>
          <a:xfrm>
            <a:off x="35496" y="3201202"/>
            <a:ext cx="5076604" cy="3321685"/>
          </a:xfrm>
          <a:prstGeom prst="rect">
            <a:avLst/>
          </a:prstGeom>
        </p:spPr>
      </p:pic>
      <p:sp>
        <p:nvSpPr>
          <p:cNvPr id="30725" name="Tytuł 1">
            <a:extLst>
              <a:ext uri="{FF2B5EF4-FFF2-40B4-BE49-F238E27FC236}">
                <a16:creationId xmlns:a16="http://schemas.microsoft.com/office/drawing/2014/main" id="{B1AD0CE8-04FC-4AFB-B7FB-BA74C658CB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96" y="332656"/>
            <a:ext cx="4392488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l-PL" altLang="pl-PL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 podstawie Numerycznego Modelu Złoża</a:t>
            </a:r>
          </a:p>
          <a:p>
            <a:pPr algn="ctr" eaLnBrk="1" hangingPunct="1"/>
            <a:r>
              <a:rPr lang="pl-PL" altLang="pl-PL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l-PL" altLang="pl-PL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pl-PL" altLang="pl-PL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pl-PL" altLang="pl-PL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Import z np. </a:t>
            </a:r>
            <a:r>
              <a:rPr lang="pl-PL" altLang="pl-PL" sz="20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Mine-Scape</a:t>
            </a:r>
            <a:endParaRPr lang="pl-PL" altLang="pl-PL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pl-PL" sz="2000" b="1" dirty="0">
                <a:latin typeface="Verdana" panose="020B0604030504040204" pitchFamily="34" charset="0"/>
                <a:ea typeface="Verdana" panose="020B0604030504040204" pitchFamily="34" charset="0"/>
              </a:rPr>
              <a:t>Osie możemy zrzutować na siatkę trójkątów odwzorowujących pokład</a:t>
            </a:r>
            <a:endParaRPr lang="pl-PL" altLang="pl-PL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A626A806-9DDE-42A6-A0BD-F4913C76A34C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3955313" y="3573016"/>
            <a:ext cx="5115330" cy="320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9032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792088"/>
          </a:xfrm>
        </p:spPr>
        <p:txBody>
          <a:bodyPr>
            <a:noAutofit/>
          </a:bodyPr>
          <a:lstStyle/>
          <a:p>
            <a:r>
              <a:rPr lang="pl-PL" sz="2800" b="1" dirty="0">
                <a:latin typeface="Verdana" panose="020B0604030504040204" pitchFamily="34" charset="0"/>
                <a:ea typeface="Verdana" panose="020B0604030504040204" pitchFamily="34" charset="0"/>
              </a:rPr>
              <a:t>… na podstawie ociosów</a:t>
            </a: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16" y="908721"/>
            <a:ext cx="7790573" cy="5507292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" t="13928" r="18250" b="18879"/>
          <a:stretch/>
        </p:blipFill>
        <p:spPr>
          <a:xfrm>
            <a:off x="120618" y="3796271"/>
            <a:ext cx="4499992" cy="2831120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3278F7DC-D1CE-4189-B692-7B19F9670506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1" y="4293096"/>
            <a:ext cx="3011222" cy="24577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25368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">
            <a:extLst>
              <a:ext uri="{FF2B5EF4-FFF2-40B4-BE49-F238E27FC236}">
                <a16:creationId xmlns:a16="http://schemas.microsoft.com/office/drawing/2014/main" id="{B269920E-A4D8-4D7E-AC96-E04BED66B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333375"/>
            <a:ext cx="50800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l-PL" altLang="pl-PL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Projektowanie wyrobisk</a:t>
            </a:r>
          </a:p>
        </p:txBody>
      </p:sp>
      <p:pic>
        <p:nvPicPr>
          <p:cNvPr id="57347" name="Picture 2">
            <a:extLst>
              <a:ext uri="{FF2B5EF4-FFF2-40B4-BE49-F238E27FC236}">
                <a16:creationId xmlns:a16="http://schemas.microsoft.com/office/drawing/2014/main" id="{B37DA77B-C421-4EC5-B927-4704473FA7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200" y="1382713"/>
            <a:ext cx="1941513" cy="195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8" name="Picture 4">
            <a:extLst>
              <a:ext uri="{FF2B5EF4-FFF2-40B4-BE49-F238E27FC236}">
                <a16:creationId xmlns:a16="http://schemas.microsoft.com/office/drawing/2014/main" id="{DAB983CF-4192-42AC-B71A-E61757D0EF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08"/>
          <a:stretch>
            <a:fillRect/>
          </a:stretch>
        </p:blipFill>
        <p:spPr bwMode="auto">
          <a:xfrm>
            <a:off x="219075" y="4005263"/>
            <a:ext cx="3021013" cy="237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9" name="Picture 5">
            <a:extLst>
              <a:ext uri="{FF2B5EF4-FFF2-40B4-BE49-F238E27FC236}">
                <a16:creationId xmlns:a16="http://schemas.microsoft.com/office/drawing/2014/main" id="{97FFA29C-F773-4E76-BE59-E580ADB58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18"/>
          <a:stretch>
            <a:fillRect/>
          </a:stretch>
        </p:blipFill>
        <p:spPr bwMode="auto">
          <a:xfrm>
            <a:off x="3475038" y="3833813"/>
            <a:ext cx="5435600" cy="294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0" name="Picture 6">
            <a:extLst>
              <a:ext uri="{FF2B5EF4-FFF2-40B4-BE49-F238E27FC236}">
                <a16:creationId xmlns:a16="http://schemas.microsoft.com/office/drawing/2014/main" id="{EB11A238-3D8F-474C-A31F-714636B485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" y="1303338"/>
            <a:ext cx="216535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1" name="Picture 7">
            <a:extLst>
              <a:ext uri="{FF2B5EF4-FFF2-40B4-BE49-F238E27FC236}">
                <a16:creationId xmlns:a16="http://schemas.microsoft.com/office/drawing/2014/main" id="{084BFBC8-5F44-4472-8B51-E9DCB5ED7A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0" y="1382713"/>
            <a:ext cx="4789488" cy="211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63059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0A3D29D-7186-4279-BB14-F306783C8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/>
          <a:lstStyle/>
          <a:p>
            <a:r>
              <a:rPr lang="pl-PL" sz="2800" b="1" dirty="0">
                <a:latin typeface="Verdana" panose="020B0604030504040204" pitchFamily="34" charset="0"/>
                <a:ea typeface="Verdana" panose="020B0604030504040204" pitchFamily="34" charset="0"/>
              </a:rPr>
              <a:t>Wizualizacja tam i urządzeń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E7CDBCCE-ED92-4E9C-9EEA-5F80817226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4" y="1052736"/>
            <a:ext cx="9144000" cy="4991022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480F72FB-2CDC-4C00-80D2-4238F8828D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80" y="6165304"/>
            <a:ext cx="3893718" cy="513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5280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143000"/>
          </a:xfrm>
        </p:spPr>
        <p:txBody>
          <a:bodyPr>
            <a:noAutofit/>
          </a:bodyPr>
          <a:lstStyle/>
          <a:p>
            <a:br>
              <a:rPr lang="pl-PL" sz="2800" b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br>
              <a:rPr lang="pl-PL" sz="2800" b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pl-PL" sz="2800" b="1" dirty="0">
                <a:latin typeface="Verdana" panose="020B0604030504040204" pitchFamily="34" charset="0"/>
                <a:ea typeface="Verdana" panose="020B0604030504040204" pitchFamily="34" charset="0"/>
              </a:rPr>
              <a:t>Znalezienie obiektów położonych</a:t>
            </a:r>
            <a:br>
              <a:rPr lang="pl-PL" sz="2800" b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pl-PL" sz="2800" b="1" dirty="0">
                <a:latin typeface="Verdana" panose="020B0604030504040204" pitchFamily="34" charset="0"/>
                <a:ea typeface="Verdana" panose="020B0604030504040204" pitchFamily="34" charset="0"/>
              </a:rPr>
              <a:t>w określonej odległości od planowanego otworu wiertniczego</a:t>
            </a:r>
            <a:endParaRPr lang="pl-PL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488E0AB6-0412-4ACA-858D-BAD4BA4CD4D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55576" y="1844824"/>
            <a:ext cx="7200800" cy="456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709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ytuł 3">
            <a:extLst>
              <a:ext uri="{FF2B5EF4-FFF2-40B4-BE49-F238E27FC236}">
                <a16:creationId xmlns:a16="http://schemas.microsoft.com/office/drawing/2014/main" id="{58DF698C-BE53-42E4-A010-585EF713607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683568" y="188640"/>
            <a:ext cx="7704211" cy="403771"/>
          </a:xfrm>
        </p:spPr>
        <p:txBody>
          <a:bodyPr>
            <a:noAutofit/>
          </a:bodyPr>
          <a:lstStyle/>
          <a:p>
            <a:r>
              <a:rPr lang="pl-PL" altLang="pl-PL" sz="28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Kład wyrobiska</a:t>
            </a:r>
            <a:endParaRPr lang="pl-PL" altLang="pl-PL" sz="2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402BC105-24B3-42F4-96E6-A180277AA711}"/>
              </a:ext>
            </a:extLst>
          </p:cNvPr>
          <p:cNvPicPr/>
          <p:nvPr/>
        </p:nvPicPr>
        <p:blipFill rotWithShape="1">
          <a:blip r:embed="rId3"/>
          <a:srcRect t="6921"/>
          <a:stretch/>
        </p:blipFill>
        <p:spPr>
          <a:xfrm>
            <a:off x="899592" y="4509120"/>
            <a:ext cx="7272808" cy="1936750"/>
          </a:xfrm>
          <a:prstGeom prst="rect">
            <a:avLst/>
          </a:prstGeom>
        </p:spPr>
      </p:pic>
      <p:sp>
        <p:nvSpPr>
          <p:cNvPr id="5" name="Tytuł 3">
            <a:extLst>
              <a:ext uri="{FF2B5EF4-FFF2-40B4-BE49-F238E27FC236}">
                <a16:creationId xmlns:a16="http://schemas.microsoft.com/office/drawing/2014/main" id="{27D581B2-98A4-4E21-ADE9-C8DCAB7C9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34" y="3737285"/>
            <a:ext cx="7704211" cy="403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l-PL" altLang="pl-PL" sz="28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Wymiarowanie ściany</a:t>
            </a:r>
            <a:endParaRPr lang="pl-PL" altLang="pl-PL" sz="2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82A1DAD6-B333-4529-9A42-2A7A1E43E8C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655313" y="960475"/>
            <a:ext cx="5760720" cy="268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485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az 1">
            <a:extLst>
              <a:ext uri="{FF2B5EF4-FFF2-40B4-BE49-F238E27FC236}">
                <a16:creationId xmlns:a16="http://schemas.microsoft.com/office/drawing/2014/main" id="{50026CAE-07EE-42F1-8302-DE62D34441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8469950" cy="2870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Prostokąt 3">
            <a:extLst>
              <a:ext uri="{FF2B5EF4-FFF2-40B4-BE49-F238E27FC236}">
                <a16:creationId xmlns:a16="http://schemas.microsoft.com/office/drawing/2014/main" id="{9BF66DAA-91DE-4AE2-AECD-705D786742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520" y="175731"/>
            <a:ext cx="87849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Moduł dla działu tąpań</a:t>
            </a:r>
          </a:p>
        </p:txBody>
      </p:sp>
      <p:pic>
        <p:nvPicPr>
          <p:cNvPr id="2051" name="Obraz 1">
            <a:extLst>
              <a:ext uri="{FF2B5EF4-FFF2-40B4-BE49-F238E27FC236}">
                <a16:creationId xmlns:a16="http://schemas.microsoft.com/office/drawing/2014/main" id="{8197F375-958E-4276-AEB9-9A83E742DC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88" y="3933056"/>
            <a:ext cx="5771625" cy="2565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905B0491-B8C7-40A8-AE0C-CC468929396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8425" r="54812" b="9724"/>
          <a:stretch/>
        </p:blipFill>
        <p:spPr>
          <a:xfrm>
            <a:off x="5514278" y="4882229"/>
            <a:ext cx="3455834" cy="172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444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C7DFB45F-67B8-4F3F-8B22-CFA573C9F15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915816" y="188913"/>
            <a:ext cx="5582072" cy="792162"/>
          </a:xfrm>
        </p:spPr>
        <p:txBody>
          <a:bodyPr>
            <a:noAutofit/>
          </a:bodyPr>
          <a:lstStyle/>
          <a:p>
            <a:r>
              <a:rPr lang="pl-PL" altLang="pl-PL" sz="28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Sporządzenie dowolnej mapy górniczej</a:t>
            </a:r>
            <a:endParaRPr lang="pl-PL" altLang="pl-PL" sz="2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43" name="Picture 7">
            <a:extLst>
              <a:ext uri="{FF2B5EF4-FFF2-40B4-BE49-F238E27FC236}">
                <a16:creationId xmlns:a16="http://schemas.microsoft.com/office/drawing/2014/main" id="{B5746AC6-8856-4CA3-A0FB-42BF610FB6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10" b="3209"/>
          <a:stretch>
            <a:fillRect/>
          </a:stretch>
        </p:blipFill>
        <p:spPr bwMode="auto">
          <a:xfrm>
            <a:off x="179388" y="1412875"/>
            <a:ext cx="8640762" cy="498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1C88F96A-BDD4-4B0E-8E8E-017949C114B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401" r="51303" b="85832"/>
          <a:stretch/>
        </p:blipFill>
        <p:spPr>
          <a:xfrm>
            <a:off x="4067944" y="1196752"/>
            <a:ext cx="4784310" cy="1500183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3BD7AFE2-95B1-43DD-B00B-E523ED4EEA1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5380" t="14175" r="47975" b="71650"/>
          <a:stretch/>
        </p:blipFill>
        <p:spPr>
          <a:xfrm>
            <a:off x="6471214" y="2204864"/>
            <a:ext cx="2565282" cy="1368151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ACF845A9-5713-44A8-A986-C20B43C4BB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555" b="22359"/>
          <a:stretch/>
        </p:blipFill>
        <p:spPr bwMode="auto">
          <a:xfrm>
            <a:off x="102968" y="1412874"/>
            <a:ext cx="3028872" cy="14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" descr="LOGO-KOLOR">
            <a:extLst>
              <a:ext uri="{FF2B5EF4-FFF2-40B4-BE49-F238E27FC236}">
                <a16:creationId xmlns:a16="http://schemas.microsoft.com/office/drawing/2014/main" id="{C3FDD03C-BC01-46F3-B1C0-5381F61DA7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33051"/>
            <a:ext cx="1397000" cy="1186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1">
            <a:extLst>
              <a:ext uri="{FF2B5EF4-FFF2-40B4-BE49-F238E27FC236}">
                <a16:creationId xmlns:a16="http://schemas.microsoft.com/office/drawing/2014/main" id="{064BCCAF-8CE9-472D-8577-CE8E46E51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0438" y="292100"/>
            <a:ext cx="47196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l-PL" altLang="pl-PL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Narzędzia geologiczne</a:t>
            </a:r>
          </a:p>
        </p:txBody>
      </p:sp>
      <p:pic>
        <p:nvPicPr>
          <p:cNvPr id="61443" name="Picture 3">
            <a:extLst>
              <a:ext uri="{FF2B5EF4-FFF2-40B4-BE49-F238E27FC236}">
                <a16:creationId xmlns:a16="http://schemas.microsoft.com/office/drawing/2014/main" id="{1E2DEE85-F9EF-446A-BC07-133FBF9EC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925513"/>
            <a:ext cx="8774112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4" name="Picture 2" descr="pgch">
            <a:extLst>
              <a:ext uri="{FF2B5EF4-FFF2-40B4-BE49-F238E27FC236}">
                <a16:creationId xmlns:a16="http://schemas.microsoft.com/office/drawing/2014/main" id="{519E7716-8C58-43A8-B5BF-301FEB6855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275" y="3933825"/>
            <a:ext cx="3438525" cy="257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Obraz 4">
            <a:extLst>
              <a:ext uri="{FF2B5EF4-FFF2-40B4-BE49-F238E27FC236}">
                <a16:creationId xmlns:a16="http://schemas.microsoft.com/office/drawing/2014/main" id="{E64BC06A-ABC2-E0E8-F4CE-FB2B80C233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73377"/>
            <a:ext cx="2664296" cy="258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85C021-066B-93BB-784A-0256257F24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1" b="10782"/>
          <a:stretch/>
        </p:blipFill>
        <p:spPr bwMode="auto">
          <a:xfrm>
            <a:off x="3059832" y="4315172"/>
            <a:ext cx="2304256" cy="1927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D52C9-2DCB-2076-6A27-1569922EB0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91BE9F37-5B97-B2F6-9E53-8C4D074CE1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066" y="5940780"/>
            <a:ext cx="3455647" cy="589031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F19A8DA6-B6FC-59A7-E4F4-7397BE4A69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8947" y="1160343"/>
            <a:ext cx="4560730" cy="2062907"/>
          </a:xfrm>
          <a:prstGeom prst="rect">
            <a:avLst/>
          </a:prstGeom>
        </p:spPr>
      </p:pic>
      <p:pic>
        <p:nvPicPr>
          <p:cNvPr id="3" name="Picture 5">
            <a:extLst>
              <a:ext uri="{FF2B5EF4-FFF2-40B4-BE49-F238E27FC236}">
                <a16:creationId xmlns:a16="http://schemas.microsoft.com/office/drawing/2014/main" id="{5281055A-420B-541D-22E0-33444DE834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1" r="7465"/>
          <a:stretch>
            <a:fillRect/>
          </a:stretch>
        </p:blipFill>
        <p:spPr bwMode="auto">
          <a:xfrm>
            <a:off x="294953" y="711825"/>
            <a:ext cx="6062662" cy="251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5E70239-A949-0FD7-E2EE-2F00164C81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" t="12073" r="4396" b="19460"/>
          <a:stretch>
            <a:fillRect/>
          </a:stretch>
        </p:blipFill>
        <p:spPr bwMode="auto">
          <a:xfrm>
            <a:off x="323528" y="194300"/>
            <a:ext cx="6062662" cy="128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ytuł 1">
            <a:extLst>
              <a:ext uri="{FF2B5EF4-FFF2-40B4-BE49-F238E27FC236}">
                <a16:creationId xmlns:a16="http://schemas.microsoft.com/office/drawing/2014/main" id="{88F5E669-D143-ED0E-6A13-98E9BC10F8E6}"/>
              </a:ext>
            </a:extLst>
          </p:cNvPr>
          <p:cNvSpPr txBox="1">
            <a:spLocks/>
          </p:cNvSpPr>
          <p:nvPr/>
        </p:nvSpPr>
        <p:spPr>
          <a:xfrm>
            <a:off x="6300192" y="83596"/>
            <a:ext cx="2664297" cy="1041148"/>
          </a:xfrm>
          <a:prstGeom prst="rect">
            <a:avLst/>
          </a:prstGeom>
        </p:spPr>
        <p:txBody>
          <a:bodyPr lIns="68580" tIns="34290" rIns="68580" bIns="3429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pl-PL" sz="29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Odkrywki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79C310C8-3959-5748-BD55-3409101D96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3608" y="3172134"/>
            <a:ext cx="6888854" cy="2659053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398D7C17-DCCA-1139-8D12-CF7733988B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072" y="5506726"/>
            <a:ext cx="4517894" cy="1278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5017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Obraz zawierający tekst, diagram, linia, Plan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FDA46F02-5970-A07B-240C-2503F35DDB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20" y="1628800"/>
            <a:ext cx="6877654" cy="3744416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EAC8DA02-1772-473A-38C8-038B87876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10966"/>
          </a:xfrm>
        </p:spPr>
        <p:txBody>
          <a:bodyPr/>
          <a:lstStyle/>
          <a:p>
            <a:r>
              <a:rPr lang="pl-PL" dirty="0"/>
              <a:t>WYKORZYSTANIE DIAGRAMU WORONOJA </a:t>
            </a:r>
            <a:br>
              <a:rPr lang="pl-PL" dirty="0"/>
            </a:br>
            <a:r>
              <a:rPr lang="pl-PL" dirty="0"/>
              <a:t>DO ANALIZY MODELU ZŁOŻA</a:t>
            </a:r>
            <a:br>
              <a:rPr lang="pl-PL" dirty="0"/>
            </a:br>
            <a:endParaRPr lang="pl-PL" dirty="0"/>
          </a:p>
        </p:txBody>
      </p:sp>
      <p:pic>
        <p:nvPicPr>
          <p:cNvPr id="3" name="Obraz 2" descr="Obraz zawierający diagram, Symetria, wzór, szkic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9F395988-5D6E-26F9-7BC5-26EBFB752F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5796" y="3429000"/>
            <a:ext cx="5835617" cy="3054474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9B1FCEA1-952B-B687-58DD-BE022846645A}"/>
              </a:ext>
            </a:extLst>
          </p:cNvPr>
          <p:cNvSpPr txBox="1"/>
          <p:nvPr/>
        </p:nvSpPr>
        <p:spPr>
          <a:xfrm>
            <a:off x="179512" y="5217285"/>
            <a:ext cx="4320480" cy="147732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pl-PL" sz="1800" dirty="0">
                <a:effectLst/>
                <a:latin typeface="Times New Roman" panose="02020603050405020304" pitchFamily="18" charset="0"/>
                <a:ea typeface="Aptos" panose="020B0004020202020204" pitchFamily="34" charset="0"/>
              </a:rPr>
              <a:t>Diagram </a:t>
            </a:r>
            <a:r>
              <a:rPr lang="pl-PL" sz="18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</a:rPr>
              <a:t>Woronoja</a:t>
            </a:r>
            <a:r>
              <a:rPr lang="pl-PL" sz="1800" dirty="0">
                <a:effectLst/>
                <a:latin typeface="Times New Roman" panose="02020603050405020304" pitchFamily="18" charset="0"/>
                <a:ea typeface="Aptos" panose="020B0004020202020204" pitchFamily="34" charset="0"/>
              </a:rPr>
              <a:t> (</a:t>
            </a:r>
            <a:r>
              <a:rPr lang="pl-PL" sz="18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</a:rPr>
              <a:t>Voronoi</a:t>
            </a:r>
            <a:r>
              <a:rPr lang="pl-PL" sz="1800" dirty="0">
                <a:effectLst/>
                <a:latin typeface="Times New Roman" panose="02020603050405020304" pitchFamily="18" charset="0"/>
                <a:ea typeface="Aptos" panose="020B0004020202020204" pitchFamily="34" charset="0"/>
              </a:rPr>
              <a:t>) to taki podział przestrzeni, że każdy punkt na granicy utworzonego regionu jest w jednakowej odległości do najbliższych punktów pomiarowych 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484624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Obraz 3">
            <a:extLst>
              <a:ext uri="{FF2B5EF4-FFF2-40B4-BE49-F238E27FC236}">
                <a16:creationId xmlns:a16="http://schemas.microsoft.com/office/drawing/2014/main" id="{6D12273E-514B-536D-3243-42A943AE86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83480"/>
            <a:ext cx="7221141" cy="428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3" name="Tytuł 3">
            <a:extLst>
              <a:ext uri="{FF2B5EF4-FFF2-40B4-BE49-F238E27FC236}">
                <a16:creationId xmlns:a16="http://schemas.microsoft.com/office/drawing/2014/main" id="{41B2268A-6923-27C9-8852-4C79AE6423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20" y="188640"/>
            <a:ext cx="8640960" cy="44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pl-PL" altLang="pl-PL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Transformacja współrzędnych</a:t>
            </a:r>
          </a:p>
        </p:txBody>
      </p:sp>
      <p:pic>
        <p:nvPicPr>
          <p:cNvPr id="61444" name="Obraz 5">
            <a:extLst>
              <a:ext uri="{FF2B5EF4-FFF2-40B4-BE49-F238E27FC236}">
                <a16:creationId xmlns:a16="http://schemas.microsoft.com/office/drawing/2014/main" id="{E9CFE78E-B673-E7D4-BC8B-6C5397EE77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147466"/>
            <a:ext cx="3203848" cy="54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6" name="Prostokąt 7">
            <a:extLst>
              <a:ext uri="{FF2B5EF4-FFF2-40B4-BE49-F238E27FC236}">
                <a16:creationId xmlns:a16="http://schemas.microsoft.com/office/drawing/2014/main" id="{01D6ADE5-92B5-BD6F-F537-ED4FBCDC65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504" y="783670"/>
            <a:ext cx="7221141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/>
          <a:p>
            <a:r>
              <a:rPr lang="pl-PL" altLang="pl-PL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1118 plików ze współczynnikami dla 238 kopalń</a:t>
            </a:r>
          </a:p>
          <a:p>
            <a:r>
              <a:rPr lang="pl-PL" altLang="pl-PL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MS Excel, </a:t>
            </a:r>
            <a:r>
              <a:rPr lang="pl-PL" altLang="pl-PL" sz="20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ArcView</a:t>
            </a:r>
            <a:r>
              <a:rPr lang="pl-PL" altLang="pl-PL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QGIS, CAD dla Państwowego Instytutu Geologicznego </a:t>
            </a:r>
          </a:p>
        </p:txBody>
      </p:sp>
    </p:spTree>
    <p:extLst>
      <p:ext uri="{BB962C8B-B14F-4D97-AF65-F5344CB8AC3E}">
        <p14:creationId xmlns:p14="http://schemas.microsoft.com/office/powerpoint/2010/main" val="14102319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Prostokąt 3">
            <a:extLst>
              <a:ext uri="{FF2B5EF4-FFF2-40B4-BE49-F238E27FC236}">
                <a16:creationId xmlns:a16="http://schemas.microsoft.com/office/drawing/2014/main" id="{A27A5D4C-486A-9EAD-4CDA-82B1DFACC5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206" y="165785"/>
            <a:ext cx="8891588" cy="89255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pl-PL" altLang="pl-PL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Transformacja</a:t>
            </a:r>
            <a:r>
              <a:rPr lang="pl-PL" altLang="pl-PL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/>
            <a:r>
              <a:rPr lang="pl-PL" altLang="pl-PL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konforemna, wielomianowa, Arkusz MS Excel</a:t>
            </a:r>
          </a:p>
        </p:txBody>
      </p:sp>
      <p:pic>
        <p:nvPicPr>
          <p:cNvPr id="62467" name="Obraz 18">
            <a:extLst>
              <a:ext uri="{FF2B5EF4-FFF2-40B4-BE49-F238E27FC236}">
                <a16:creationId xmlns:a16="http://schemas.microsoft.com/office/drawing/2014/main" id="{93C23EFD-605F-CF10-B0FC-259AAB4032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2"/>
          <a:stretch>
            <a:fillRect/>
          </a:stretch>
        </p:blipFill>
        <p:spPr bwMode="auto">
          <a:xfrm>
            <a:off x="6390084" y="1300969"/>
            <a:ext cx="2465485" cy="1793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8" name="Obraz 2">
            <a:extLst>
              <a:ext uri="{FF2B5EF4-FFF2-40B4-BE49-F238E27FC236}">
                <a16:creationId xmlns:a16="http://schemas.microsoft.com/office/drawing/2014/main" id="{D191E483-535D-9478-58FE-05D9DC560C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76"/>
          <a:stretch>
            <a:fillRect/>
          </a:stretch>
        </p:blipFill>
        <p:spPr bwMode="auto">
          <a:xfrm>
            <a:off x="6156176" y="3555220"/>
            <a:ext cx="2825899" cy="1954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9" name="Obraz 1">
            <a:extLst>
              <a:ext uri="{FF2B5EF4-FFF2-40B4-BE49-F238E27FC236}">
                <a16:creationId xmlns:a16="http://schemas.microsoft.com/office/drawing/2014/main" id="{FF75F3DD-18EC-6014-E5D0-AB49E85708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7" t="8807" r="397" b="35548"/>
          <a:stretch>
            <a:fillRect/>
          </a:stretch>
        </p:blipFill>
        <p:spPr bwMode="auto">
          <a:xfrm>
            <a:off x="192931" y="1366887"/>
            <a:ext cx="5657255" cy="1823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0" name="Obraz 6">
            <a:extLst>
              <a:ext uri="{FF2B5EF4-FFF2-40B4-BE49-F238E27FC236}">
                <a16:creationId xmlns:a16="http://schemas.microsoft.com/office/drawing/2014/main" id="{F2B9C18F-6AAD-C500-6834-8A6E4E1115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6" b="12810"/>
          <a:stretch>
            <a:fillRect/>
          </a:stretch>
        </p:blipFill>
        <p:spPr bwMode="auto">
          <a:xfrm>
            <a:off x="161924" y="3902620"/>
            <a:ext cx="5548313" cy="228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92361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>
            <a:extLst>
              <a:ext uri="{FF2B5EF4-FFF2-40B4-BE49-F238E27FC236}">
                <a16:creationId xmlns:a16="http://schemas.microsoft.com/office/drawing/2014/main" id="{47E1F967-41EF-1817-3FBC-BE129A6F138E}"/>
              </a:ext>
            </a:extLst>
          </p:cNvPr>
          <p:cNvSpPr txBox="1"/>
          <p:nvPr/>
        </p:nvSpPr>
        <p:spPr>
          <a:xfrm>
            <a:off x="971281" y="332656"/>
            <a:ext cx="7018139" cy="43088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cap="all" dirty="0">
                <a:latin typeface="Verdana" panose="020B0604030504040204" pitchFamily="34" charset="0"/>
                <a:ea typeface="Verdana" panose="020B0604030504040204" pitchFamily="34" charset="0"/>
                <a:cs typeface="Poppins SemiBold" panose="02000000000000000000" pitchFamily="2" charset="0"/>
              </a:rPr>
              <a:t>geoportal.gov.pl</a:t>
            </a:r>
            <a:endParaRPr lang="pl-PL" sz="2800" b="1" dirty="0">
              <a:latin typeface="Verdana" panose="020B0604030504040204" pitchFamily="34" charset="0"/>
              <a:ea typeface="Verdana" panose="020B0604030504040204" pitchFamily="34" charset="0"/>
              <a:cs typeface="Times New Roman" pitchFamily="18" charset="0"/>
            </a:endParaRPr>
          </a:p>
        </p:txBody>
      </p:sp>
      <p:pic>
        <p:nvPicPr>
          <p:cNvPr id="3" name="Obraz 12" descr="Obraz zawierający tekst, zrzut ekranu, komputer, wewnątrz&#10;&#10;Opis wygenerowany automatycznie">
            <a:extLst>
              <a:ext uri="{FF2B5EF4-FFF2-40B4-BE49-F238E27FC236}">
                <a16:creationId xmlns:a16="http://schemas.microsoft.com/office/drawing/2014/main" id="{C1838202-2BFE-F6CB-F9FF-7E7F6EA221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79" t="22272" r="23778" b="21069"/>
          <a:stretch/>
        </p:blipFill>
        <p:spPr bwMode="auto">
          <a:xfrm>
            <a:off x="999737" y="1268760"/>
            <a:ext cx="7727745" cy="4966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5" name="Obraz 2">
            <a:extLst>
              <a:ext uri="{FF2B5EF4-FFF2-40B4-BE49-F238E27FC236}">
                <a16:creationId xmlns:a16="http://schemas.microsoft.com/office/drawing/2014/main" id="{3BAA8E2D-97A1-6F86-B433-4BA21B8CAD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44" t="26134"/>
          <a:stretch>
            <a:fillRect/>
          </a:stretch>
        </p:blipFill>
        <p:spPr bwMode="auto">
          <a:xfrm>
            <a:off x="35496" y="2736751"/>
            <a:ext cx="4572000" cy="386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74967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Obraz 6">
            <a:extLst>
              <a:ext uri="{FF2B5EF4-FFF2-40B4-BE49-F238E27FC236}">
                <a16:creationId xmlns:a16="http://schemas.microsoft.com/office/drawing/2014/main" id="{C2977D8D-E9F7-482A-C2D6-9EFE3360F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68" y="1988840"/>
            <a:ext cx="8828217" cy="4394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5" name="Prostokąt 3">
            <a:extLst>
              <a:ext uri="{FF2B5EF4-FFF2-40B4-BE49-F238E27FC236}">
                <a16:creationId xmlns:a16="http://schemas.microsoft.com/office/drawing/2014/main" id="{2BFDB146-A293-8291-C2CF-072FB6F360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8872" y="404664"/>
            <a:ext cx="4860032" cy="138499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pl-PL" altLang="pl-PL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USŁUGA LOKALIZACJI</a:t>
            </a:r>
          </a:p>
          <a:p>
            <a:pPr algn="ctr"/>
            <a:r>
              <a:rPr lang="pl-PL" altLang="pl-PL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DZIAŁEK KATASTRALNYCH</a:t>
            </a:r>
          </a:p>
        </p:txBody>
      </p:sp>
      <p:pic>
        <p:nvPicPr>
          <p:cNvPr id="64516" name="Obraz 2">
            <a:extLst>
              <a:ext uri="{FF2B5EF4-FFF2-40B4-BE49-F238E27FC236}">
                <a16:creationId xmlns:a16="http://schemas.microsoft.com/office/drawing/2014/main" id="{BE7B4443-8911-1247-7A5C-40A7C70F74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915"/>
            <a:ext cx="3744416" cy="3244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40529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B8AFD7CF-57C4-33F6-A179-074B886FF1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0751"/>
          <a:stretch/>
        </p:blipFill>
        <p:spPr>
          <a:xfrm>
            <a:off x="539552" y="116632"/>
            <a:ext cx="8208912" cy="6393776"/>
          </a:xfrm>
          <a:prstGeom prst="rect">
            <a:avLst/>
          </a:prstGeom>
        </p:spPr>
      </p:pic>
      <p:sp>
        <p:nvSpPr>
          <p:cNvPr id="7" name="Prostokąt 3">
            <a:extLst>
              <a:ext uri="{FF2B5EF4-FFF2-40B4-BE49-F238E27FC236}">
                <a16:creationId xmlns:a16="http://schemas.microsoft.com/office/drawing/2014/main" id="{1DCC8DAF-DBD2-A704-BDB4-D79DDCC3B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6057" y="476672"/>
            <a:ext cx="4032447" cy="230425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pl-PL" altLang="pl-PL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Geolisp.pl</a:t>
            </a:r>
            <a:endParaRPr lang="pl-PL" altLang="pl-PL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l-PL" altLang="pl-PL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Szkolenia,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l-PL" altLang="pl-PL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Darmowe programy do modelowania złoża, transformacji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l-PL" altLang="pl-PL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Referaty,</a:t>
            </a:r>
          </a:p>
        </p:txBody>
      </p:sp>
    </p:spTree>
    <p:extLst>
      <p:ext uri="{BB962C8B-B14F-4D97-AF65-F5344CB8AC3E}">
        <p14:creationId xmlns:p14="http://schemas.microsoft.com/office/powerpoint/2010/main" val="23829202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Prostokąt 2">
            <a:extLst>
              <a:ext uri="{FF2B5EF4-FFF2-40B4-BE49-F238E27FC236}">
                <a16:creationId xmlns:a16="http://schemas.microsoft.com/office/drawing/2014/main" id="{7EEED446-91FD-4CB8-A0C7-F5843BE486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838" y="5661248"/>
            <a:ext cx="50530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pl-PL" altLang="pl-PL" dirty="0">
                <a:solidFill>
                  <a:schemeClr val="bg1"/>
                </a:solidFill>
              </a:rPr>
              <a:t>Marian Poniewiera</a:t>
            </a:r>
          </a:p>
          <a:p>
            <a:pPr algn="r" eaLnBrk="1" hangingPunct="1"/>
            <a:r>
              <a:rPr lang="ru-RU" altLang="pl-PL" dirty="0">
                <a:solidFill>
                  <a:schemeClr val="bg1"/>
                </a:solidFill>
              </a:rPr>
              <a:t>Politechnika Śląska w Gliwicach</a:t>
            </a:r>
            <a:endParaRPr lang="en-AU" altLang="pl-PL" dirty="0">
              <a:solidFill>
                <a:schemeClr val="bg1"/>
              </a:solidFill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72602FD0-33EC-5A13-2302-ABFC33B927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064"/>
            <a:ext cx="9144000" cy="6848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5320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ymbol zastępczy obrazu 12">
            <a:extLst>
              <a:ext uri="{FF2B5EF4-FFF2-40B4-BE49-F238E27FC236}">
                <a16:creationId xmlns:a16="http://schemas.microsoft.com/office/drawing/2014/main" id="{A7D51B89-3DA0-4609-2C90-A9B021F174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az 28">
            <a:extLst>
              <a:ext uri="{FF2B5EF4-FFF2-40B4-BE49-F238E27FC236}">
                <a16:creationId xmlns:a16="http://schemas.microsoft.com/office/drawing/2014/main" id="{57FD4E81-EEB6-E65F-713E-7DBADC8B00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16632"/>
            <a:ext cx="1959416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6277648-3286-83EB-6123-1EDBB256E21B}"/>
              </a:ext>
            </a:extLst>
          </p:cNvPr>
          <p:cNvSpPr txBox="1"/>
          <p:nvPr/>
        </p:nvSpPr>
        <p:spPr>
          <a:xfrm>
            <a:off x="395536" y="2996952"/>
            <a:ext cx="8496944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3600" b="1" cap="all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Poppins SemiBold" panose="02000000000000000000" pitchFamily="2" charset="0"/>
              </a:rPr>
              <a:t>Dziękuję za uwagę</a:t>
            </a:r>
            <a:endParaRPr lang="pl-PL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BB3C1E56-10D6-B436-1C71-D626D6DEEB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8029" y="6021288"/>
            <a:ext cx="56344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266700" indent="-266700"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20000"/>
              </a:spcBef>
              <a:buClr>
                <a:schemeClr val="bg1"/>
              </a:buClr>
              <a:buSzPct val="90000"/>
              <a:buFont typeface="Wingdings" panose="05000000000000000000" pitchFamily="2" charset="2"/>
              <a:buNone/>
            </a:pPr>
            <a:r>
              <a:rPr lang="pl-PL" altLang="pl-P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M. Poniewiera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A03DD66D-8ACE-EC8C-BD51-9EB619537ACC}"/>
              </a:ext>
            </a:extLst>
          </p:cNvPr>
          <p:cNvSpPr txBox="1"/>
          <p:nvPr/>
        </p:nvSpPr>
        <p:spPr>
          <a:xfrm>
            <a:off x="467544" y="4399806"/>
            <a:ext cx="8496944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2200" b="1" cap="all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Poppins SemiBold" panose="02000000000000000000" pitchFamily="2" charset="0"/>
              </a:rPr>
              <a:t>Geolisp - BricsCAD system obsługi kopalnianych map numerycznych</a:t>
            </a:r>
            <a:endParaRPr lang="pl-PL" sz="22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F4B5C983-446F-F3DB-3459-EC868837548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29712" y="332656"/>
            <a:ext cx="1810947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576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E703F9E-DDE4-818F-400B-01287D663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354" y="54844"/>
            <a:ext cx="8229600" cy="710966"/>
          </a:xfrm>
        </p:spPr>
        <p:txBody>
          <a:bodyPr/>
          <a:lstStyle/>
          <a:p>
            <a:r>
              <a:rPr lang="pl-PL" dirty="0"/>
              <a:t>Przeskalowanie map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3C97D1CD-4FA8-73AB-5CF0-9F19B47F82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12" y="1473128"/>
            <a:ext cx="9144000" cy="4103201"/>
          </a:xfrm>
          <a:prstGeom prst="rect">
            <a:avLst/>
          </a:prstGeom>
        </p:spPr>
      </p:pic>
      <p:sp>
        <p:nvSpPr>
          <p:cNvPr id="5" name="Tytuł 1">
            <a:extLst>
              <a:ext uri="{FF2B5EF4-FFF2-40B4-BE49-F238E27FC236}">
                <a16:creationId xmlns:a16="http://schemas.microsoft.com/office/drawing/2014/main" id="{43C7FC0B-EC34-9F52-019E-FF69CAF8498B}"/>
              </a:ext>
            </a:extLst>
          </p:cNvPr>
          <p:cNvSpPr txBox="1">
            <a:spLocks/>
          </p:cNvSpPr>
          <p:nvPr/>
        </p:nvSpPr>
        <p:spPr bwMode="auto">
          <a:xfrm>
            <a:off x="437354" y="735276"/>
            <a:ext cx="8229600" cy="710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l-PL" sz="2400" dirty="0"/>
              <a:t>1:2000        –        1:5000        –        10 000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63BA3189-A0AE-5547-F821-6787A460AE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1884" y="5755487"/>
            <a:ext cx="6660232" cy="1102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307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7C8C67BA-733E-E116-BAAD-BB6BEDCF0B6F}"/>
              </a:ext>
            </a:extLst>
          </p:cNvPr>
          <p:cNvSpPr txBox="1"/>
          <p:nvPr/>
        </p:nvSpPr>
        <p:spPr>
          <a:xfrm>
            <a:off x="467544" y="982176"/>
            <a:ext cx="8391282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pl-PL" sz="2400" b="1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 osobnych plikach </a:t>
            </a:r>
          </a:p>
          <a:p>
            <a:endParaRPr lang="pl-PL" sz="2400" i="0" u="none" strike="noStrike" baseline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pl-PL" sz="240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Zalety: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240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mały rozmiar pliku,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240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możliwość generalizacji ociosów, szybszy wydruk, mniejsze zużycie tuszu,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240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możliwość jednoczesnej pracy na mapie podstawowej i pochodnej. </a:t>
            </a:r>
          </a:p>
          <a:p>
            <a:endParaRPr lang="pl-PL" sz="2400" i="0" u="none" strike="noStrike" baseline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pl-PL" sz="240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Wady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trudniejsza automatyzacja uzupełniania map pochodnych na podstawie map podstawowych,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trudniej stwierdzić czy mapa pochodna pokrywa się z mapą podstawową. </a:t>
            </a: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F86BC685-494F-85E6-527B-1078ACF33B5E}"/>
              </a:ext>
            </a:extLst>
          </p:cNvPr>
          <p:cNvSpPr/>
          <p:nvPr/>
        </p:nvSpPr>
        <p:spPr>
          <a:xfrm>
            <a:off x="323528" y="116632"/>
            <a:ext cx="8391282" cy="651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8600" algn="l"/>
              </a:tabLst>
            </a:pPr>
            <a:r>
              <a:rPr lang="pl-PL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Jak przechowywać kilka </a:t>
            </a:r>
            <a:r>
              <a:rPr lang="pl-PL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skal</a:t>
            </a:r>
            <a:r>
              <a:rPr lang="pl-PL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map </a:t>
            </a:r>
          </a:p>
        </p:txBody>
      </p:sp>
    </p:spTree>
    <p:extLst>
      <p:ext uri="{BB962C8B-B14F-4D97-AF65-F5344CB8AC3E}">
        <p14:creationId xmlns:p14="http://schemas.microsoft.com/office/powerpoint/2010/main" val="13120315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FE2458-43F0-6197-0A14-180374EA7D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1A7DA612-C82A-3FD5-70F8-9B487A5771E9}"/>
              </a:ext>
            </a:extLst>
          </p:cNvPr>
          <p:cNvSpPr txBox="1"/>
          <p:nvPr/>
        </p:nvSpPr>
        <p:spPr>
          <a:xfrm>
            <a:off x="323528" y="188640"/>
            <a:ext cx="8640960" cy="6370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b="1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2. W jednym pliku na różnych warstwach</a:t>
            </a:r>
          </a:p>
          <a:p>
            <a:endParaRPr lang="pl-PL" sz="2400" i="0" u="none" strike="noStrike" baseline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pl-PL" sz="240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Zalety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l-PL" sz="240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szybkie przejście między podstawowymi skalami: 2 000, 5 000, 10 000,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l-PL" sz="240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małe prawdopodobieństwo przypadkowego uszkodzenia danych,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l-PL" sz="240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na mapie podstawowej i pochodnej są te same ociosy i inne el. </a:t>
            </a:r>
          </a:p>
          <a:p>
            <a:r>
              <a:rPr lang="pl-PL" sz="240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Wady: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l-PL" sz="240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trudno dodać kolejny zestaw warstw dla kolejnej mapy np. z powiększonymi tamami czy dodatkową skalę.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l-PL" sz="240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trudno zautomatyzować kontrolę czy treść w różnych skalach jest ta sama np. jeżeli zmienimy wartość koty w skali 5000 to musimy pamiętać </a:t>
            </a:r>
          </a:p>
          <a:p>
            <a:pPr lvl="1"/>
            <a:r>
              <a:rPr lang="pl-PL" sz="240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 o ręcznej zmianie w pozostałych skalach. </a:t>
            </a:r>
          </a:p>
        </p:txBody>
      </p:sp>
    </p:spTree>
    <p:extLst>
      <p:ext uri="{BB962C8B-B14F-4D97-AF65-F5344CB8AC3E}">
        <p14:creationId xmlns:p14="http://schemas.microsoft.com/office/powerpoint/2010/main" val="31345917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DDCE859D-7601-7E00-21A2-A784B4884AAC}"/>
              </a:ext>
            </a:extLst>
          </p:cNvPr>
          <p:cNvSpPr txBox="1"/>
          <p:nvPr/>
        </p:nvSpPr>
        <p:spPr>
          <a:xfrm>
            <a:off x="323528" y="341645"/>
            <a:ext cx="8496944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b="1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 Przechowywanie w jednym pliku w danych dodatkowych obiektów </a:t>
            </a:r>
          </a:p>
          <a:p>
            <a:endParaRPr lang="pl-PL" sz="2400" b="0" i="0" u="none" strike="noStrike" baseline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pl-PL" sz="24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Zalety: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łatwo dodać kolejną skalę / mapę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można tworzyć zestaw z konkretną datą np. skala_2000_maj_2024,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łatwo zautomatyzować kontrolę czy treść </a:t>
            </a:r>
            <a:r>
              <a:rPr lang="pl-PL" sz="2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 </a:t>
            </a:r>
            <a:r>
              <a:rPr lang="pl-PL" sz="24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różnych skalach jest ta sama.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ta sama, niewielka, ilość warstw dla każdej skali. </a:t>
            </a:r>
          </a:p>
          <a:p>
            <a:endParaRPr lang="pl-PL" sz="2400" b="0" i="0" u="none" strike="noStrike" baseline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pl-PL" sz="24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Wady: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wolne przejście między skalami,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istnieje prawdopodobieństwo przypadkowego uszkodzenia danych np. usunięcia danych dodatkowych o danej skali. </a:t>
            </a:r>
          </a:p>
        </p:txBody>
      </p:sp>
    </p:spTree>
    <p:extLst>
      <p:ext uri="{BB962C8B-B14F-4D97-AF65-F5344CB8AC3E}">
        <p14:creationId xmlns:p14="http://schemas.microsoft.com/office/powerpoint/2010/main" val="2336093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>
            <a:extLst>
              <a:ext uri="{FF2B5EF4-FFF2-40B4-BE49-F238E27FC236}">
                <a16:creationId xmlns:a16="http://schemas.microsoft.com/office/drawing/2014/main" id="{314126E3-53B7-46BE-B89E-0518DDDFE63A}"/>
              </a:ext>
            </a:extLst>
          </p:cNvPr>
          <p:cNvSpPr/>
          <p:nvPr/>
        </p:nvSpPr>
        <p:spPr>
          <a:xfrm>
            <a:off x="376359" y="288176"/>
            <a:ext cx="8391282" cy="651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8600" algn="l"/>
              </a:tabLst>
            </a:pPr>
            <a:r>
              <a:rPr lang="pl-PL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Dostosowanie do potrzeb użytkowników</a:t>
            </a:r>
            <a:endParaRPr lang="pl-PL" sz="2800" b="1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8E67E6FE-583D-2A25-037A-E557494D2D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600595"/>
              </p:ext>
            </p:extLst>
          </p:nvPr>
        </p:nvGraphicFramePr>
        <p:xfrm>
          <a:off x="683568" y="1268760"/>
          <a:ext cx="7776864" cy="51125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0186">
                  <a:extLst>
                    <a:ext uri="{9D8B030D-6E8A-4147-A177-3AD203B41FA5}">
                      <a16:colId xmlns:a16="http://schemas.microsoft.com/office/drawing/2014/main" val="1953820299"/>
                    </a:ext>
                  </a:extLst>
                </a:gridCol>
                <a:gridCol w="465328">
                  <a:extLst>
                    <a:ext uri="{9D8B030D-6E8A-4147-A177-3AD203B41FA5}">
                      <a16:colId xmlns:a16="http://schemas.microsoft.com/office/drawing/2014/main" val="2995026258"/>
                    </a:ext>
                  </a:extLst>
                </a:gridCol>
                <a:gridCol w="519578">
                  <a:extLst>
                    <a:ext uri="{9D8B030D-6E8A-4147-A177-3AD203B41FA5}">
                      <a16:colId xmlns:a16="http://schemas.microsoft.com/office/drawing/2014/main" val="3145228559"/>
                    </a:ext>
                  </a:extLst>
                </a:gridCol>
                <a:gridCol w="519578">
                  <a:extLst>
                    <a:ext uri="{9D8B030D-6E8A-4147-A177-3AD203B41FA5}">
                      <a16:colId xmlns:a16="http://schemas.microsoft.com/office/drawing/2014/main" val="2834026348"/>
                    </a:ext>
                  </a:extLst>
                </a:gridCol>
                <a:gridCol w="611269">
                  <a:extLst>
                    <a:ext uri="{9D8B030D-6E8A-4147-A177-3AD203B41FA5}">
                      <a16:colId xmlns:a16="http://schemas.microsoft.com/office/drawing/2014/main" val="1547275592"/>
                    </a:ext>
                  </a:extLst>
                </a:gridCol>
                <a:gridCol w="611269">
                  <a:extLst>
                    <a:ext uri="{9D8B030D-6E8A-4147-A177-3AD203B41FA5}">
                      <a16:colId xmlns:a16="http://schemas.microsoft.com/office/drawing/2014/main" val="1428839607"/>
                    </a:ext>
                  </a:extLst>
                </a:gridCol>
                <a:gridCol w="505826">
                  <a:extLst>
                    <a:ext uri="{9D8B030D-6E8A-4147-A177-3AD203B41FA5}">
                      <a16:colId xmlns:a16="http://schemas.microsoft.com/office/drawing/2014/main" val="154256450"/>
                    </a:ext>
                  </a:extLst>
                </a:gridCol>
                <a:gridCol w="2743830">
                  <a:extLst>
                    <a:ext uri="{9D8B030D-6E8A-4147-A177-3AD203B41FA5}">
                      <a16:colId xmlns:a16="http://schemas.microsoft.com/office/drawing/2014/main" val="3979410869"/>
                    </a:ext>
                  </a:extLst>
                </a:gridCol>
              </a:tblGrid>
              <a:tr h="226206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Warstwa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Wysokość tekstu w skali 1: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Just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Uwagi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220601207"/>
                  </a:ext>
                </a:extLst>
              </a:tr>
              <a:tr h="226206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500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1000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2000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5000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10 000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0960353"/>
                  </a:ext>
                </a:extLst>
              </a:tr>
              <a:tr h="22620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TG_Opis_Pol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3.75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7.50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15.00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35.00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70.00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CS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Pole eksploatacyjne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543232495"/>
                  </a:ext>
                </a:extLst>
              </a:tr>
              <a:tr h="42987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Krawedzie_Pokladu_*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1.25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1.80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3.60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7.50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12.50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DS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Obecnie domyślne, jest polecenie ZWKRAW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113050979"/>
                  </a:ext>
                </a:extLst>
              </a:tr>
              <a:tr h="22620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TG_Izolinie_*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0.75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3.00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7.50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12.50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DS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Miąższość czarna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99653692"/>
                  </a:ext>
                </a:extLst>
              </a:tr>
              <a:tr h="22620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TG_Uskoki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0.75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1.25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2.50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6.25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12.50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GS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w 10 000 opisy ukryte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209935581"/>
                  </a:ext>
                </a:extLst>
              </a:tr>
              <a:tr h="22620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TG_Uskoki_Glowne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1.25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1.80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3.60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9.00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18.00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GS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 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939134284"/>
                  </a:ext>
                </a:extLst>
              </a:tr>
              <a:tr h="22620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TM_Daty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1.25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1.80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3.60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7.50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12.50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DS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 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318880220"/>
                  </a:ext>
                </a:extLst>
              </a:tr>
              <a:tr h="42987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TM_Filary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1.25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1.80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3.60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7.50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12.50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CS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KrzTek – polecenie po krzywej, po której stronie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65381456"/>
                  </a:ext>
                </a:extLst>
              </a:tr>
              <a:tr h="22620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TG_Woda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1.25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1.80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3.60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7.50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15.00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CS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Np. opis „ZW-II”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99227707"/>
                  </a:ext>
                </a:extLst>
              </a:tr>
              <a:tr h="22620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TG_Poklad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0.75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1.25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2.50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6.25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12.50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CS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 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237549089"/>
                  </a:ext>
                </a:extLst>
              </a:tr>
              <a:tr h="22620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TM_Szyby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0.75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3.00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7.50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15.00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CS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 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104610659"/>
                  </a:ext>
                </a:extLst>
              </a:tr>
              <a:tr h="22620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TM_Zagrozenia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1.25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1.80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3.60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7.50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15.00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CS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Np. opis „ZT-I”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71682933"/>
                  </a:ext>
                </a:extLst>
              </a:tr>
              <a:tr h="42987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TW_*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0.90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3.00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6.25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12.50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CS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TW_Odrebna, TW_Tamy_Went, TW_Tamy_Izol, TW_Kierunki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01302225"/>
                  </a:ext>
                </a:extLst>
              </a:tr>
              <a:tr h="22620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TM_Koty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0.90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3.00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6.25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12.50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CS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 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621162689"/>
                  </a:ext>
                </a:extLst>
              </a:tr>
              <a:tr h="22620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TG_Otwory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0.90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3.00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7.50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12.50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CS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 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59190710"/>
                  </a:ext>
                </a:extLst>
              </a:tr>
              <a:tr h="42987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TM_Ociosy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1.25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2.50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5.00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9.00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12.50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CS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Nazwy wyrobisk, dopuszczamy zmniejszenie do 1.25 w skali mapy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550348176"/>
                  </a:ext>
                </a:extLst>
              </a:tr>
              <a:tr h="22620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TM_Granice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1.25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2.50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5.00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9.00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18.00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DS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Opis granicy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35996449"/>
                  </a:ext>
                </a:extLst>
              </a:tr>
              <a:tr h="22620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TM_Granice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2.50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5.00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10.00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18.00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36.00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100" kern="0">
                          <a:effectLst/>
                        </a:rPr>
                        <a:t>CS</a:t>
                      </a:r>
                      <a:endParaRPr lang="pl-PL" sz="11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pl-PL" sz="1100" kern="0" dirty="0">
                          <a:effectLst/>
                        </a:rPr>
                        <a:t>Opis obszaru</a:t>
                      </a:r>
                      <a:endParaRPr lang="pl-PL" sz="11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2290999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59038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CCD6F7-45C7-23C6-4997-592E87D75F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ole tekstowe 7">
            <a:extLst>
              <a:ext uri="{FF2B5EF4-FFF2-40B4-BE49-F238E27FC236}">
                <a16:creationId xmlns:a16="http://schemas.microsoft.com/office/drawing/2014/main" id="{C86102A1-4FDA-CF47-6B10-F30C2B8E5E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544" y="265329"/>
            <a:ext cx="858379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l-PL" sz="28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Numeryczny Model Złoża</a:t>
            </a:r>
          </a:p>
          <a:p>
            <a:pPr eaLnBrk="1" hangingPunct="1"/>
            <a:r>
              <a:rPr lang="pl-PL" sz="12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endParaRPr lang="pl-PL" sz="1100" b="1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457200" indent="-457200" eaLnBrk="1" hangingPunct="1">
              <a:buFontTx/>
              <a:buChar char="-"/>
            </a:pPr>
            <a:r>
              <a:rPr lang="pl-PL" altLang="pl-PL" sz="2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Wprowadzanie uskoków różnymi metodami</a:t>
            </a:r>
          </a:p>
          <a:p>
            <a:pPr marL="457200" indent="-457200" eaLnBrk="1" hangingPunct="1">
              <a:buFontTx/>
              <a:buChar char="-"/>
            </a:pPr>
            <a:r>
              <a:rPr lang="pl-PL" altLang="pl-PL" sz="2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Wygładzenie powierzchni metodami </a:t>
            </a:r>
            <a:r>
              <a:rPr lang="pl-PL" altLang="pl-PL" sz="2000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geostatystycznymi</a:t>
            </a:r>
            <a:endParaRPr lang="pl-PL" altLang="pl-PL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Prostokąt 2">
            <a:extLst>
              <a:ext uri="{FF2B5EF4-FFF2-40B4-BE49-F238E27FC236}">
                <a16:creationId xmlns:a16="http://schemas.microsoft.com/office/drawing/2014/main" id="{0D2CC3A7-8ED2-8566-E106-4273114732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976" y="6267679"/>
            <a:ext cx="83529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pl-PL" sz="2400" b="1" dirty="0">
                <a:latin typeface="Verdana" panose="020B0604030504040204" pitchFamily="34" charset="0"/>
                <a:ea typeface="Verdana" panose="020B0604030504040204" pitchFamily="34" charset="0"/>
              </a:rPr>
              <a:t>V</a:t>
            </a:r>
            <a:r>
              <a:rPr lang="pl-PL" sz="2400" b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. Sokoła-Szewioła, M. Poniewiera</a:t>
            </a:r>
            <a:endParaRPr lang="en-AU" altLang="pl-PL" sz="24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92D3909A-D84C-8FF7-84C1-9D0179A4C02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85"/>
          <a:stretch>
            <a:fillRect/>
          </a:stretch>
        </p:blipFill>
        <p:spPr bwMode="auto">
          <a:xfrm>
            <a:off x="1115616" y="1750586"/>
            <a:ext cx="6624736" cy="42899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32322540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TC101972873[[fn=Lato]]</Template>
  <TotalTime>0</TotalTime>
  <Words>845</Words>
  <Application>Microsoft Office PowerPoint</Application>
  <PresentationFormat>Pokaz na ekranie (4:3)</PresentationFormat>
  <Paragraphs>260</Paragraphs>
  <Slides>39</Slides>
  <Notes>20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39</vt:i4>
      </vt:variant>
    </vt:vector>
  </HeadingPairs>
  <TitlesOfParts>
    <vt:vector size="46" baseType="lpstr">
      <vt:lpstr>Arial</vt:lpstr>
      <vt:lpstr>Calibri</vt:lpstr>
      <vt:lpstr>Times New Roman</vt:lpstr>
      <vt:lpstr>Verdana</vt:lpstr>
      <vt:lpstr>Wingdings</vt:lpstr>
      <vt:lpstr>Motyw pakietu Office</vt:lpstr>
      <vt:lpstr>1_Motyw pakietu Office</vt:lpstr>
      <vt:lpstr>Prezentacja programu PowerPoint</vt:lpstr>
      <vt:lpstr>Prezentacja programu PowerPoint</vt:lpstr>
      <vt:lpstr>Sporządzenie dowolnej mapy górniczej</vt:lpstr>
      <vt:lpstr>Przeskalowanie map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Mapy jakości</vt:lpstr>
      <vt:lpstr>Korelacja otworów wiertniczych</vt:lpstr>
      <vt:lpstr>Wykres przez górotwór wzdłuż dowolnej linii</vt:lpstr>
      <vt:lpstr>Prezentacja programu PowerPoint</vt:lpstr>
      <vt:lpstr>Dane jakościowe z TIN Raporty parcel: tonaż, jakość Wykres Gantta </vt:lpstr>
      <vt:lpstr>Dwustronna komunikacja programów EDN i Geolisp – moduł Parcele</vt:lpstr>
      <vt:lpstr>Odczyt i zapis parcel, punktów</vt:lpstr>
      <vt:lpstr>Prezentacja programu PowerPoint</vt:lpstr>
      <vt:lpstr>Przypisanie budynkom kategorii odkształceń w baza danych o obiektach budowlanych QGis</vt:lpstr>
      <vt:lpstr>Prezentacja programu PowerPoint</vt:lpstr>
      <vt:lpstr>Opracowanie parcel geologicznych</vt:lpstr>
      <vt:lpstr>Porównanie z bazą Oracle, Igzop, TG-ZOP Raport parcel</vt:lpstr>
      <vt:lpstr>Prezentacja programu PowerPoint</vt:lpstr>
      <vt:lpstr>Prezentacja programu PowerPoint</vt:lpstr>
      <vt:lpstr>… na podstawie ociosów</vt:lpstr>
      <vt:lpstr>Prezentacja programu PowerPoint</vt:lpstr>
      <vt:lpstr>Wizualizacja tam i urządzeń</vt:lpstr>
      <vt:lpstr>  Znalezienie obiektów położonych w określonej odległości od planowanego otworu wiertniczego</vt:lpstr>
      <vt:lpstr>Kład wyrobiska</vt:lpstr>
      <vt:lpstr>Prezentacja programu PowerPoint</vt:lpstr>
      <vt:lpstr>Prezentacja programu PowerPoint</vt:lpstr>
      <vt:lpstr>Prezentacja programu PowerPoint</vt:lpstr>
      <vt:lpstr>WYKORZYSTANIE DIAGRAMU WORONOJA  DO ANALIZY MODELU ZŁOŻA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Marian Poniewiera</dc:creator>
  <cp:lastModifiedBy>Marian Poniewiera</cp:lastModifiedBy>
  <cp:revision>1016</cp:revision>
  <dcterms:created xsi:type="dcterms:W3CDTF">2011-10-03T10:21:13Z</dcterms:created>
  <dcterms:modified xsi:type="dcterms:W3CDTF">2025-02-23T09:43:49Z</dcterms:modified>
</cp:coreProperties>
</file>